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14"/>
    <p:restoredTop sz="94668"/>
  </p:normalViewPr>
  <p:slideViewPr>
    <p:cSldViewPr snapToGrid="0">
      <p:cViewPr varScale="1">
        <p:scale>
          <a:sx n="90" d="100"/>
          <a:sy n="90" d="100"/>
        </p:scale>
        <p:origin x="58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9D5FB-0CB7-443D-815A-6319CF1380C9}" type="doc">
      <dgm:prSet loTypeId="urn:microsoft.com/office/officeart/2005/8/layout/vProcess5" loCatId="process" qsTypeId="urn:microsoft.com/office/officeart/2005/8/quickstyle/simple2" qsCatId="simple" csTypeId="urn:microsoft.com/office/officeart/2005/8/colors/colorful1" csCatId="colorful"/>
      <dgm:spPr/>
      <dgm:t>
        <a:bodyPr/>
        <a:lstStyle/>
        <a:p>
          <a:endParaRPr lang="en-US"/>
        </a:p>
      </dgm:t>
    </dgm:pt>
    <dgm:pt modelId="{77286CE3-C921-4BFC-B168-C029A90A6781}">
      <dgm:prSet/>
      <dgm:spPr/>
      <dgm:t>
        <a:bodyPr/>
        <a:lstStyle/>
        <a:p>
          <a:pPr>
            <a:lnSpc>
              <a:spcPct val="100000"/>
            </a:lnSpc>
          </a:pPr>
          <a:r>
            <a:rPr lang="en-US"/>
            <a:t>The data is partitioned into 70% training data and 30% validation data. </a:t>
          </a:r>
        </a:p>
      </dgm:t>
    </dgm:pt>
    <dgm:pt modelId="{64ECDE24-5B2C-4F7A-8FA0-8B6706505BED}" type="parTrans" cxnId="{BB7A615B-4A01-49B1-9160-291E9FEE9C62}">
      <dgm:prSet/>
      <dgm:spPr/>
      <dgm:t>
        <a:bodyPr/>
        <a:lstStyle/>
        <a:p>
          <a:endParaRPr lang="en-US"/>
        </a:p>
      </dgm:t>
    </dgm:pt>
    <dgm:pt modelId="{7EF6EB0F-212D-41F0-8CEE-A855C7A0C71A}" type="sibTrans" cxnId="{BB7A615B-4A01-49B1-9160-291E9FEE9C62}">
      <dgm:prSet/>
      <dgm:spPr/>
      <dgm:t>
        <a:bodyPr/>
        <a:lstStyle/>
        <a:p>
          <a:endParaRPr lang="en-US"/>
        </a:p>
      </dgm:t>
    </dgm:pt>
    <dgm:pt modelId="{62A3FD08-753D-4C61-B39A-E1C1B2742F21}">
      <dgm:prSet/>
      <dgm:spPr/>
      <dgm:t>
        <a:bodyPr/>
        <a:lstStyle/>
        <a:p>
          <a:pPr>
            <a:lnSpc>
              <a:spcPct val="100000"/>
            </a:lnSpc>
          </a:pPr>
          <a:r>
            <a:rPr lang="en-US" dirty="0"/>
            <a:t>We do this using a Data Partition node with training and validation evenly distributed with the target values.</a:t>
          </a:r>
        </a:p>
      </dgm:t>
    </dgm:pt>
    <dgm:pt modelId="{02BF6511-E137-47B3-A074-30CE91094110}" type="parTrans" cxnId="{3CD9CD50-E88E-481F-A5A3-FF9D31922014}">
      <dgm:prSet/>
      <dgm:spPr/>
      <dgm:t>
        <a:bodyPr/>
        <a:lstStyle/>
        <a:p>
          <a:endParaRPr lang="en-US"/>
        </a:p>
      </dgm:t>
    </dgm:pt>
    <dgm:pt modelId="{5A8AF63D-3DDD-47D5-AA9C-137FF2CE2A2A}" type="sibTrans" cxnId="{3CD9CD50-E88E-481F-A5A3-FF9D31922014}">
      <dgm:prSet/>
      <dgm:spPr/>
      <dgm:t>
        <a:bodyPr/>
        <a:lstStyle/>
        <a:p>
          <a:endParaRPr lang="en-US"/>
        </a:p>
      </dgm:t>
    </dgm:pt>
    <dgm:pt modelId="{B438ADD4-4940-E145-98DA-BE476BC0474D}" type="pres">
      <dgm:prSet presAssocID="{6E39D5FB-0CB7-443D-815A-6319CF1380C9}" presName="outerComposite" presStyleCnt="0">
        <dgm:presLayoutVars>
          <dgm:chMax val="5"/>
          <dgm:dir/>
          <dgm:resizeHandles val="exact"/>
        </dgm:presLayoutVars>
      </dgm:prSet>
      <dgm:spPr/>
    </dgm:pt>
    <dgm:pt modelId="{EE0D497E-C3E6-E94E-93AE-47A65D4D54DF}" type="pres">
      <dgm:prSet presAssocID="{6E39D5FB-0CB7-443D-815A-6319CF1380C9}" presName="dummyMaxCanvas" presStyleCnt="0">
        <dgm:presLayoutVars/>
      </dgm:prSet>
      <dgm:spPr/>
    </dgm:pt>
    <dgm:pt modelId="{1EBB3DF6-586B-F948-AF0C-3D0860981343}" type="pres">
      <dgm:prSet presAssocID="{6E39D5FB-0CB7-443D-815A-6319CF1380C9}" presName="TwoNodes_1" presStyleLbl="node1" presStyleIdx="0" presStyleCnt="2">
        <dgm:presLayoutVars>
          <dgm:bulletEnabled val="1"/>
        </dgm:presLayoutVars>
      </dgm:prSet>
      <dgm:spPr/>
    </dgm:pt>
    <dgm:pt modelId="{DA9FE643-DE4E-7B48-BC0C-72E74E7E7F98}" type="pres">
      <dgm:prSet presAssocID="{6E39D5FB-0CB7-443D-815A-6319CF1380C9}" presName="TwoNodes_2" presStyleLbl="node1" presStyleIdx="1" presStyleCnt="2">
        <dgm:presLayoutVars>
          <dgm:bulletEnabled val="1"/>
        </dgm:presLayoutVars>
      </dgm:prSet>
      <dgm:spPr/>
    </dgm:pt>
    <dgm:pt modelId="{899DE2B3-236F-2544-B2D7-23A56B47749C}" type="pres">
      <dgm:prSet presAssocID="{6E39D5FB-0CB7-443D-815A-6319CF1380C9}" presName="TwoConn_1-2" presStyleLbl="fgAccFollowNode1" presStyleIdx="0" presStyleCnt="1">
        <dgm:presLayoutVars>
          <dgm:bulletEnabled val="1"/>
        </dgm:presLayoutVars>
      </dgm:prSet>
      <dgm:spPr/>
    </dgm:pt>
    <dgm:pt modelId="{AF3DE6A4-47A0-CF41-B0B1-41C43E7B4FEE}" type="pres">
      <dgm:prSet presAssocID="{6E39D5FB-0CB7-443D-815A-6319CF1380C9}" presName="TwoNodes_1_text" presStyleLbl="node1" presStyleIdx="1" presStyleCnt="2">
        <dgm:presLayoutVars>
          <dgm:bulletEnabled val="1"/>
        </dgm:presLayoutVars>
      </dgm:prSet>
      <dgm:spPr/>
    </dgm:pt>
    <dgm:pt modelId="{FB51EB89-470F-D944-B879-0A49391F26C2}" type="pres">
      <dgm:prSet presAssocID="{6E39D5FB-0CB7-443D-815A-6319CF1380C9}" presName="TwoNodes_2_text" presStyleLbl="node1" presStyleIdx="1" presStyleCnt="2">
        <dgm:presLayoutVars>
          <dgm:bulletEnabled val="1"/>
        </dgm:presLayoutVars>
      </dgm:prSet>
      <dgm:spPr/>
    </dgm:pt>
  </dgm:ptLst>
  <dgm:cxnLst>
    <dgm:cxn modelId="{432B4A2B-8A78-D345-B239-DCF5B1D87BE6}" type="presOf" srcId="{77286CE3-C921-4BFC-B168-C029A90A6781}" destId="{AF3DE6A4-47A0-CF41-B0B1-41C43E7B4FEE}" srcOrd="1" destOrd="0" presId="urn:microsoft.com/office/officeart/2005/8/layout/vProcess5"/>
    <dgm:cxn modelId="{BB7A615B-4A01-49B1-9160-291E9FEE9C62}" srcId="{6E39D5FB-0CB7-443D-815A-6319CF1380C9}" destId="{77286CE3-C921-4BFC-B168-C029A90A6781}" srcOrd="0" destOrd="0" parTransId="{64ECDE24-5B2C-4F7A-8FA0-8B6706505BED}" sibTransId="{7EF6EB0F-212D-41F0-8CEE-A855C7A0C71A}"/>
    <dgm:cxn modelId="{2D116C62-4768-FA4C-B385-7F98C3073D8C}" type="presOf" srcId="{6E39D5FB-0CB7-443D-815A-6319CF1380C9}" destId="{B438ADD4-4940-E145-98DA-BE476BC0474D}" srcOrd="0" destOrd="0" presId="urn:microsoft.com/office/officeart/2005/8/layout/vProcess5"/>
    <dgm:cxn modelId="{3CD9CD50-E88E-481F-A5A3-FF9D31922014}" srcId="{6E39D5FB-0CB7-443D-815A-6319CF1380C9}" destId="{62A3FD08-753D-4C61-B39A-E1C1B2742F21}" srcOrd="1" destOrd="0" parTransId="{02BF6511-E137-47B3-A074-30CE91094110}" sibTransId="{5A8AF63D-3DDD-47D5-AA9C-137FF2CE2A2A}"/>
    <dgm:cxn modelId="{8D411659-4732-7848-9E4A-FAC5145BB16F}" type="presOf" srcId="{62A3FD08-753D-4C61-B39A-E1C1B2742F21}" destId="{FB51EB89-470F-D944-B879-0A49391F26C2}" srcOrd="1" destOrd="0" presId="urn:microsoft.com/office/officeart/2005/8/layout/vProcess5"/>
    <dgm:cxn modelId="{8E6E0595-686D-564D-8A50-185474128DE9}" type="presOf" srcId="{77286CE3-C921-4BFC-B168-C029A90A6781}" destId="{1EBB3DF6-586B-F948-AF0C-3D0860981343}" srcOrd="0" destOrd="0" presId="urn:microsoft.com/office/officeart/2005/8/layout/vProcess5"/>
    <dgm:cxn modelId="{CC80A7AF-6E27-AC4B-9746-14C2EBCC1A85}" type="presOf" srcId="{7EF6EB0F-212D-41F0-8CEE-A855C7A0C71A}" destId="{899DE2B3-236F-2544-B2D7-23A56B47749C}" srcOrd="0" destOrd="0" presId="urn:microsoft.com/office/officeart/2005/8/layout/vProcess5"/>
    <dgm:cxn modelId="{1CB931BB-8DE2-2044-9BC1-B527BDAE66BC}" type="presOf" srcId="{62A3FD08-753D-4C61-B39A-E1C1B2742F21}" destId="{DA9FE643-DE4E-7B48-BC0C-72E74E7E7F98}" srcOrd="0" destOrd="0" presId="urn:microsoft.com/office/officeart/2005/8/layout/vProcess5"/>
    <dgm:cxn modelId="{C783378B-EFA7-4B44-B61E-8762572089F8}" type="presParOf" srcId="{B438ADD4-4940-E145-98DA-BE476BC0474D}" destId="{EE0D497E-C3E6-E94E-93AE-47A65D4D54DF}" srcOrd="0" destOrd="0" presId="urn:microsoft.com/office/officeart/2005/8/layout/vProcess5"/>
    <dgm:cxn modelId="{E6BE6D4C-8BDB-224B-A002-A387B4AAD01E}" type="presParOf" srcId="{B438ADD4-4940-E145-98DA-BE476BC0474D}" destId="{1EBB3DF6-586B-F948-AF0C-3D0860981343}" srcOrd="1" destOrd="0" presId="urn:microsoft.com/office/officeart/2005/8/layout/vProcess5"/>
    <dgm:cxn modelId="{2B0E8132-B3BA-424D-A223-689461EEEFA6}" type="presParOf" srcId="{B438ADD4-4940-E145-98DA-BE476BC0474D}" destId="{DA9FE643-DE4E-7B48-BC0C-72E74E7E7F98}" srcOrd="2" destOrd="0" presId="urn:microsoft.com/office/officeart/2005/8/layout/vProcess5"/>
    <dgm:cxn modelId="{733B7905-1815-9A49-8B67-72217EB35F7D}" type="presParOf" srcId="{B438ADD4-4940-E145-98DA-BE476BC0474D}" destId="{899DE2B3-236F-2544-B2D7-23A56B47749C}" srcOrd="3" destOrd="0" presId="urn:microsoft.com/office/officeart/2005/8/layout/vProcess5"/>
    <dgm:cxn modelId="{B77E7B4C-8C6D-094F-BC32-751B9F47E89D}" type="presParOf" srcId="{B438ADD4-4940-E145-98DA-BE476BC0474D}" destId="{AF3DE6A4-47A0-CF41-B0B1-41C43E7B4FEE}" srcOrd="4" destOrd="0" presId="urn:microsoft.com/office/officeart/2005/8/layout/vProcess5"/>
    <dgm:cxn modelId="{A36A85C9-6D0F-614C-8BCA-4941891D856A}" type="presParOf" srcId="{B438ADD4-4940-E145-98DA-BE476BC0474D}" destId="{FB51EB89-470F-D944-B879-0A49391F26C2}"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12FBB9-695A-48B1-9FDE-DC45007957C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35CFFD3-DD8A-4B12-AF11-EE8511512E54}">
      <dgm:prSet/>
      <dgm:spPr/>
      <dgm:t>
        <a:bodyPr/>
        <a:lstStyle/>
        <a:p>
          <a:r>
            <a:rPr lang="en-US" b="1"/>
            <a:t>Logistic regression: </a:t>
          </a:r>
          <a:r>
            <a:rPr lang="en-US"/>
            <a:t>It is a simple, yet effective model often used for binary classification problems like predicting whether a claim will be made or not. It provides a straightforward way to understand the relationship between input features (e.g., age of the car, policyholder’s age) and the probability of a claim.</a:t>
          </a:r>
        </a:p>
      </dgm:t>
    </dgm:pt>
    <dgm:pt modelId="{3DAAB210-1BF4-483D-BDF3-B2184D9CA113}" type="parTrans" cxnId="{C0422D2F-A6FF-40F1-BAAA-03217BBFF44B}">
      <dgm:prSet/>
      <dgm:spPr/>
      <dgm:t>
        <a:bodyPr/>
        <a:lstStyle/>
        <a:p>
          <a:endParaRPr lang="en-US"/>
        </a:p>
      </dgm:t>
    </dgm:pt>
    <dgm:pt modelId="{579F9A6C-C7DE-4475-91D0-85C93CDD124D}" type="sibTrans" cxnId="{C0422D2F-A6FF-40F1-BAAA-03217BBFF44B}">
      <dgm:prSet/>
      <dgm:spPr/>
      <dgm:t>
        <a:bodyPr/>
        <a:lstStyle/>
        <a:p>
          <a:endParaRPr lang="en-US"/>
        </a:p>
      </dgm:t>
    </dgm:pt>
    <dgm:pt modelId="{8ABD15C6-50CB-42B1-9484-43A90FD25E04}">
      <dgm:prSet/>
      <dgm:spPr/>
      <dgm:t>
        <a:bodyPr/>
        <a:lstStyle/>
        <a:p>
          <a:r>
            <a:rPr lang="en-US" b="1"/>
            <a:t>Decision Tree: </a:t>
          </a:r>
          <a:r>
            <a:rPr lang="en-US"/>
            <a:t>It is a versatile model that can handle both classification and regression tasks. Also, a good choice for capturing non-linear relationships and interactions between features, which is important given the complexity of insurance data (e.g., interaction between car model and driver’s age). </a:t>
          </a:r>
        </a:p>
      </dgm:t>
    </dgm:pt>
    <dgm:pt modelId="{ADE14A8B-D21D-4A32-9B2D-02DB06406A60}" type="parTrans" cxnId="{E83E4A2A-B8F7-4111-9B08-6A44F417A161}">
      <dgm:prSet/>
      <dgm:spPr/>
      <dgm:t>
        <a:bodyPr/>
        <a:lstStyle/>
        <a:p>
          <a:endParaRPr lang="en-US"/>
        </a:p>
      </dgm:t>
    </dgm:pt>
    <dgm:pt modelId="{6D8FF5BA-115D-4208-AA0C-87F3D7F416C3}" type="sibTrans" cxnId="{E83E4A2A-B8F7-4111-9B08-6A44F417A161}">
      <dgm:prSet/>
      <dgm:spPr/>
      <dgm:t>
        <a:bodyPr/>
        <a:lstStyle/>
        <a:p>
          <a:endParaRPr lang="en-US"/>
        </a:p>
      </dgm:t>
    </dgm:pt>
    <dgm:pt modelId="{860B3F2B-DCAE-4754-AA8D-0F30847E4CF4}">
      <dgm:prSet/>
      <dgm:spPr/>
      <dgm:t>
        <a:bodyPr/>
        <a:lstStyle/>
        <a:p>
          <a:r>
            <a:rPr lang="en-US" b="1"/>
            <a:t>Neural Networks: </a:t>
          </a:r>
          <a:r>
            <a:rPr lang="en-US"/>
            <a:t>Suitable for complex, non-linear relationships in large datasets. Insurance data often contains complex, non-linear relationships between features. For example, the interaction between a driver’s age, the car’s make and model, and the driving environment (e.g., urban vs. rural) can influence claim likelihood in ways that are not easily captured by linear models.</a:t>
          </a:r>
        </a:p>
      </dgm:t>
    </dgm:pt>
    <dgm:pt modelId="{00822993-BD39-4559-B3EB-180ECF02878C}" type="parTrans" cxnId="{7564EA46-93F3-4DAB-B44B-34D71AB690F1}">
      <dgm:prSet/>
      <dgm:spPr/>
      <dgm:t>
        <a:bodyPr/>
        <a:lstStyle/>
        <a:p>
          <a:endParaRPr lang="en-US"/>
        </a:p>
      </dgm:t>
    </dgm:pt>
    <dgm:pt modelId="{849797F9-628B-49B4-B118-4181FDA28A68}" type="sibTrans" cxnId="{7564EA46-93F3-4DAB-B44B-34D71AB690F1}">
      <dgm:prSet/>
      <dgm:spPr/>
      <dgm:t>
        <a:bodyPr/>
        <a:lstStyle/>
        <a:p>
          <a:endParaRPr lang="en-US"/>
        </a:p>
      </dgm:t>
    </dgm:pt>
    <dgm:pt modelId="{194F9D6A-496C-4170-A7AA-A2F6D1C3A70B}" type="pres">
      <dgm:prSet presAssocID="{8712FBB9-695A-48B1-9FDE-DC45007957C8}" presName="root" presStyleCnt="0">
        <dgm:presLayoutVars>
          <dgm:dir/>
          <dgm:resizeHandles val="exact"/>
        </dgm:presLayoutVars>
      </dgm:prSet>
      <dgm:spPr/>
    </dgm:pt>
    <dgm:pt modelId="{206D5174-2F63-4FC0-8174-F641798F306C}" type="pres">
      <dgm:prSet presAssocID="{935CFFD3-DD8A-4B12-AF11-EE8511512E54}" presName="compNode" presStyleCnt="0"/>
      <dgm:spPr/>
    </dgm:pt>
    <dgm:pt modelId="{FA534A25-35C4-4457-AF33-6C673E4C9C8F}" type="pres">
      <dgm:prSet presAssocID="{935CFFD3-DD8A-4B12-AF11-EE8511512E54}" presName="bgRect" presStyleLbl="bgShp" presStyleIdx="0" presStyleCnt="3"/>
      <dgm:spPr/>
    </dgm:pt>
    <dgm:pt modelId="{BEB173E1-D678-460A-B1DE-126787FC394F}" type="pres">
      <dgm:prSet presAssocID="{935CFFD3-DD8A-4B12-AF11-EE8511512E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31E9659-40FA-45F2-B2B7-68DBFBAFDFBD}" type="pres">
      <dgm:prSet presAssocID="{935CFFD3-DD8A-4B12-AF11-EE8511512E54}" presName="spaceRect" presStyleCnt="0"/>
      <dgm:spPr/>
    </dgm:pt>
    <dgm:pt modelId="{52620FC6-318C-4900-A52C-CC7D7DBB50A6}" type="pres">
      <dgm:prSet presAssocID="{935CFFD3-DD8A-4B12-AF11-EE8511512E54}" presName="parTx" presStyleLbl="revTx" presStyleIdx="0" presStyleCnt="3">
        <dgm:presLayoutVars>
          <dgm:chMax val="0"/>
          <dgm:chPref val="0"/>
        </dgm:presLayoutVars>
      </dgm:prSet>
      <dgm:spPr/>
    </dgm:pt>
    <dgm:pt modelId="{64772E82-049B-4FBE-B370-CD11960D8FE8}" type="pres">
      <dgm:prSet presAssocID="{579F9A6C-C7DE-4475-91D0-85C93CDD124D}" presName="sibTrans" presStyleCnt="0"/>
      <dgm:spPr/>
    </dgm:pt>
    <dgm:pt modelId="{2A9D3C83-506A-48D2-81C0-86C107FC98FC}" type="pres">
      <dgm:prSet presAssocID="{8ABD15C6-50CB-42B1-9484-43A90FD25E04}" presName="compNode" presStyleCnt="0"/>
      <dgm:spPr/>
    </dgm:pt>
    <dgm:pt modelId="{E68784FD-10ED-441E-A8B3-88A74A4B3006}" type="pres">
      <dgm:prSet presAssocID="{8ABD15C6-50CB-42B1-9484-43A90FD25E04}" presName="bgRect" presStyleLbl="bgShp" presStyleIdx="1" presStyleCnt="3"/>
      <dgm:spPr/>
    </dgm:pt>
    <dgm:pt modelId="{2D966032-B9B6-4D7C-9138-FB5E41FD2639}" type="pres">
      <dgm:prSet presAssocID="{8ABD15C6-50CB-42B1-9484-43A90FD25E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3BA471C1-3F8C-4DAA-8A4C-73B4098AD770}" type="pres">
      <dgm:prSet presAssocID="{8ABD15C6-50CB-42B1-9484-43A90FD25E04}" presName="spaceRect" presStyleCnt="0"/>
      <dgm:spPr/>
    </dgm:pt>
    <dgm:pt modelId="{50B61A1F-B8A6-4C54-B3FD-3F9BEF3A9E58}" type="pres">
      <dgm:prSet presAssocID="{8ABD15C6-50CB-42B1-9484-43A90FD25E04}" presName="parTx" presStyleLbl="revTx" presStyleIdx="1" presStyleCnt="3">
        <dgm:presLayoutVars>
          <dgm:chMax val="0"/>
          <dgm:chPref val="0"/>
        </dgm:presLayoutVars>
      </dgm:prSet>
      <dgm:spPr/>
    </dgm:pt>
    <dgm:pt modelId="{7B9DAB11-AFD4-473F-A6D2-48A03886EB85}" type="pres">
      <dgm:prSet presAssocID="{6D8FF5BA-115D-4208-AA0C-87F3D7F416C3}" presName="sibTrans" presStyleCnt="0"/>
      <dgm:spPr/>
    </dgm:pt>
    <dgm:pt modelId="{E18CCD63-D063-4E1C-B8B7-98BBF4FA7CC8}" type="pres">
      <dgm:prSet presAssocID="{860B3F2B-DCAE-4754-AA8D-0F30847E4CF4}" presName="compNode" presStyleCnt="0"/>
      <dgm:spPr/>
    </dgm:pt>
    <dgm:pt modelId="{1FD52C99-5D96-4678-9F6F-491B28CF0E1A}" type="pres">
      <dgm:prSet presAssocID="{860B3F2B-DCAE-4754-AA8D-0F30847E4CF4}" presName="bgRect" presStyleLbl="bgShp" presStyleIdx="2" presStyleCnt="3"/>
      <dgm:spPr/>
    </dgm:pt>
    <dgm:pt modelId="{618BDE17-C95E-4E57-BE7B-9EC648FE3194}" type="pres">
      <dgm:prSet presAssocID="{860B3F2B-DCAE-4754-AA8D-0F30847E4C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170511CF-4C69-44C7-B354-4266F348D34E}" type="pres">
      <dgm:prSet presAssocID="{860B3F2B-DCAE-4754-AA8D-0F30847E4CF4}" presName="spaceRect" presStyleCnt="0"/>
      <dgm:spPr/>
    </dgm:pt>
    <dgm:pt modelId="{69D767CB-5C9B-4767-9916-397649555DC7}" type="pres">
      <dgm:prSet presAssocID="{860B3F2B-DCAE-4754-AA8D-0F30847E4CF4}" presName="parTx" presStyleLbl="revTx" presStyleIdx="2" presStyleCnt="3">
        <dgm:presLayoutVars>
          <dgm:chMax val="0"/>
          <dgm:chPref val="0"/>
        </dgm:presLayoutVars>
      </dgm:prSet>
      <dgm:spPr/>
    </dgm:pt>
  </dgm:ptLst>
  <dgm:cxnLst>
    <dgm:cxn modelId="{E83E4A2A-B8F7-4111-9B08-6A44F417A161}" srcId="{8712FBB9-695A-48B1-9FDE-DC45007957C8}" destId="{8ABD15C6-50CB-42B1-9484-43A90FD25E04}" srcOrd="1" destOrd="0" parTransId="{ADE14A8B-D21D-4A32-9B2D-02DB06406A60}" sibTransId="{6D8FF5BA-115D-4208-AA0C-87F3D7F416C3}"/>
    <dgm:cxn modelId="{C0422D2F-A6FF-40F1-BAAA-03217BBFF44B}" srcId="{8712FBB9-695A-48B1-9FDE-DC45007957C8}" destId="{935CFFD3-DD8A-4B12-AF11-EE8511512E54}" srcOrd="0" destOrd="0" parTransId="{3DAAB210-1BF4-483D-BDF3-B2184D9CA113}" sibTransId="{579F9A6C-C7DE-4475-91D0-85C93CDD124D}"/>
    <dgm:cxn modelId="{4BC43F2F-A93A-4D0E-9DF1-7F20460208C2}" type="presOf" srcId="{860B3F2B-DCAE-4754-AA8D-0F30847E4CF4}" destId="{69D767CB-5C9B-4767-9916-397649555DC7}" srcOrd="0" destOrd="0" presId="urn:microsoft.com/office/officeart/2018/2/layout/IconVerticalSolidList"/>
    <dgm:cxn modelId="{7564EA46-93F3-4DAB-B44B-34D71AB690F1}" srcId="{8712FBB9-695A-48B1-9FDE-DC45007957C8}" destId="{860B3F2B-DCAE-4754-AA8D-0F30847E4CF4}" srcOrd="2" destOrd="0" parTransId="{00822993-BD39-4559-B3EB-180ECF02878C}" sibTransId="{849797F9-628B-49B4-B118-4181FDA28A68}"/>
    <dgm:cxn modelId="{C3784B77-8C64-4EF5-9693-429E501DF50F}" type="presOf" srcId="{935CFFD3-DD8A-4B12-AF11-EE8511512E54}" destId="{52620FC6-318C-4900-A52C-CC7D7DBB50A6}" srcOrd="0" destOrd="0" presId="urn:microsoft.com/office/officeart/2018/2/layout/IconVerticalSolidList"/>
    <dgm:cxn modelId="{8FB17D7C-8B58-419F-BA6E-07F31A836227}" type="presOf" srcId="{8ABD15C6-50CB-42B1-9484-43A90FD25E04}" destId="{50B61A1F-B8A6-4C54-B3FD-3F9BEF3A9E58}" srcOrd="0" destOrd="0" presId="urn:microsoft.com/office/officeart/2018/2/layout/IconVerticalSolidList"/>
    <dgm:cxn modelId="{055FE88A-E13B-4032-8890-A646A43DAD68}" type="presOf" srcId="{8712FBB9-695A-48B1-9FDE-DC45007957C8}" destId="{194F9D6A-496C-4170-A7AA-A2F6D1C3A70B}" srcOrd="0" destOrd="0" presId="urn:microsoft.com/office/officeart/2018/2/layout/IconVerticalSolidList"/>
    <dgm:cxn modelId="{A654E550-F849-41F5-B604-8B07010849F6}" type="presParOf" srcId="{194F9D6A-496C-4170-A7AA-A2F6D1C3A70B}" destId="{206D5174-2F63-4FC0-8174-F641798F306C}" srcOrd="0" destOrd="0" presId="urn:microsoft.com/office/officeart/2018/2/layout/IconVerticalSolidList"/>
    <dgm:cxn modelId="{4A1B1B1A-9275-42E7-BBBF-7600E216D787}" type="presParOf" srcId="{206D5174-2F63-4FC0-8174-F641798F306C}" destId="{FA534A25-35C4-4457-AF33-6C673E4C9C8F}" srcOrd="0" destOrd="0" presId="urn:microsoft.com/office/officeart/2018/2/layout/IconVerticalSolidList"/>
    <dgm:cxn modelId="{CEEA132F-E238-49E1-9691-A4D0011DA3D4}" type="presParOf" srcId="{206D5174-2F63-4FC0-8174-F641798F306C}" destId="{BEB173E1-D678-460A-B1DE-126787FC394F}" srcOrd="1" destOrd="0" presId="urn:microsoft.com/office/officeart/2018/2/layout/IconVerticalSolidList"/>
    <dgm:cxn modelId="{56890595-D3AA-4CD9-969F-EE7D394CDCAB}" type="presParOf" srcId="{206D5174-2F63-4FC0-8174-F641798F306C}" destId="{031E9659-40FA-45F2-B2B7-68DBFBAFDFBD}" srcOrd="2" destOrd="0" presId="urn:microsoft.com/office/officeart/2018/2/layout/IconVerticalSolidList"/>
    <dgm:cxn modelId="{0FBEE65A-3284-408B-81D0-D8F33CE3107A}" type="presParOf" srcId="{206D5174-2F63-4FC0-8174-F641798F306C}" destId="{52620FC6-318C-4900-A52C-CC7D7DBB50A6}" srcOrd="3" destOrd="0" presId="urn:microsoft.com/office/officeart/2018/2/layout/IconVerticalSolidList"/>
    <dgm:cxn modelId="{E5D62C5C-6105-4790-8793-B1FB0A480B15}" type="presParOf" srcId="{194F9D6A-496C-4170-A7AA-A2F6D1C3A70B}" destId="{64772E82-049B-4FBE-B370-CD11960D8FE8}" srcOrd="1" destOrd="0" presId="urn:microsoft.com/office/officeart/2018/2/layout/IconVerticalSolidList"/>
    <dgm:cxn modelId="{ED529780-E16B-4710-8F8E-E7303614C324}" type="presParOf" srcId="{194F9D6A-496C-4170-A7AA-A2F6D1C3A70B}" destId="{2A9D3C83-506A-48D2-81C0-86C107FC98FC}" srcOrd="2" destOrd="0" presId="urn:microsoft.com/office/officeart/2018/2/layout/IconVerticalSolidList"/>
    <dgm:cxn modelId="{2878E5A4-C552-432E-B344-F55ED1503023}" type="presParOf" srcId="{2A9D3C83-506A-48D2-81C0-86C107FC98FC}" destId="{E68784FD-10ED-441E-A8B3-88A74A4B3006}" srcOrd="0" destOrd="0" presId="urn:microsoft.com/office/officeart/2018/2/layout/IconVerticalSolidList"/>
    <dgm:cxn modelId="{11D98BCB-5427-4A17-A826-31DDD88EB526}" type="presParOf" srcId="{2A9D3C83-506A-48D2-81C0-86C107FC98FC}" destId="{2D966032-B9B6-4D7C-9138-FB5E41FD2639}" srcOrd="1" destOrd="0" presId="urn:microsoft.com/office/officeart/2018/2/layout/IconVerticalSolidList"/>
    <dgm:cxn modelId="{D4655F40-F4C8-4551-9F41-B22CCC5A45AF}" type="presParOf" srcId="{2A9D3C83-506A-48D2-81C0-86C107FC98FC}" destId="{3BA471C1-3F8C-4DAA-8A4C-73B4098AD770}" srcOrd="2" destOrd="0" presId="urn:microsoft.com/office/officeart/2018/2/layout/IconVerticalSolidList"/>
    <dgm:cxn modelId="{0FEE0B9B-51A4-4A00-A51C-9DA0D97F7A97}" type="presParOf" srcId="{2A9D3C83-506A-48D2-81C0-86C107FC98FC}" destId="{50B61A1F-B8A6-4C54-B3FD-3F9BEF3A9E58}" srcOrd="3" destOrd="0" presId="urn:microsoft.com/office/officeart/2018/2/layout/IconVerticalSolidList"/>
    <dgm:cxn modelId="{6AB1BC2A-111B-498E-A82E-94BB831154BA}" type="presParOf" srcId="{194F9D6A-496C-4170-A7AA-A2F6D1C3A70B}" destId="{7B9DAB11-AFD4-473F-A6D2-48A03886EB85}" srcOrd="3" destOrd="0" presId="urn:microsoft.com/office/officeart/2018/2/layout/IconVerticalSolidList"/>
    <dgm:cxn modelId="{9E637AE6-4637-4595-B145-8A21125EB8EC}" type="presParOf" srcId="{194F9D6A-496C-4170-A7AA-A2F6D1C3A70B}" destId="{E18CCD63-D063-4E1C-B8B7-98BBF4FA7CC8}" srcOrd="4" destOrd="0" presId="urn:microsoft.com/office/officeart/2018/2/layout/IconVerticalSolidList"/>
    <dgm:cxn modelId="{E4802D27-524B-43B3-8A8D-9E9C6C923A64}" type="presParOf" srcId="{E18CCD63-D063-4E1C-B8B7-98BBF4FA7CC8}" destId="{1FD52C99-5D96-4678-9F6F-491B28CF0E1A}" srcOrd="0" destOrd="0" presId="urn:microsoft.com/office/officeart/2018/2/layout/IconVerticalSolidList"/>
    <dgm:cxn modelId="{8FC95210-3765-4FD9-AA95-2210D5CC3500}" type="presParOf" srcId="{E18CCD63-D063-4E1C-B8B7-98BBF4FA7CC8}" destId="{618BDE17-C95E-4E57-BE7B-9EC648FE3194}" srcOrd="1" destOrd="0" presId="urn:microsoft.com/office/officeart/2018/2/layout/IconVerticalSolidList"/>
    <dgm:cxn modelId="{8CD3EC3D-561B-4F2E-B124-ACCC5C6003E8}" type="presParOf" srcId="{E18CCD63-D063-4E1C-B8B7-98BBF4FA7CC8}" destId="{170511CF-4C69-44C7-B354-4266F348D34E}" srcOrd="2" destOrd="0" presId="urn:microsoft.com/office/officeart/2018/2/layout/IconVerticalSolidList"/>
    <dgm:cxn modelId="{98959A5E-847B-49D4-8FEE-3F9C908224A5}" type="presParOf" srcId="{E18CCD63-D063-4E1C-B8B7-98BBF4FA7CC8}" destId="{69D767CB-5C9B-4767-9916-397649555D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B3DF6-586B-F948-AF0C-3D0860981343}">
      <dsp:nvSpPr>
        <dsp:cNvPr id="0" name=""/>
        <dsp:cNvSpPr/>
      </dsp:nvSpPr>
      <dsp:spPr>
        <a:xfrm>
          <a:off x="0" y="0"/>
          <a:ext cx="4177262" cy="166969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en-US" sz="1500" kern="1200"/>
            <a:t>The data is partitioned into 70% training data and 30% validation data. </a:t>
          </a:r>
        </a:p>
      </dsp:txBody>
      <dsp:txXfrm>
        <a:off x="48904" y="48904"/>
        <a:ext cx="2451504" cy="1571884"/>
      </dsp:txXfrm>
    </dsp:sp>
    <dsp:sp modelId="{DA9FE643-DE4E-7B48-BC0C-72E74E7E7F98}">
      <dsp:nvSpPr>
        <dsp:cNvPr id="0" name=""/>
        <dsp:cNvSpPr/>
      </dsp:nvSpPr>
      <dsp:spPr>
        <a:xfrm>
          <a:off x="737163" y="2040734"/>
          <a:ext cx="4177262" cy="166969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en-US" sz="1500" kern="1200" dirty="0"/>
            <a:t>We do this using a Data Partition node with training and validation evenly distributed with the target values.</a:t>
          </a:r>
        </a:p>
      </dsp:txBody>
      <dsp:txXfrm>
        <a:off x="786067" y="2089638"/>
        <a:ext cx="2256990" cy="1571884"/>
      </dsp:txXfrm>
    </dsp:sp>
    <dsp:sp modelId="{899DE2B3-236F-2544-B2D7-23A56B47749C}">
      <dsp:nvSpPr>
        <dsp:cNvPr id="0" name=""/>
        <dsp:cNvSpPr/>
      </dsp:nvSpPr>
      <dsp:spPr>
        <a:xfrm>
          <a:off x="3091962" y="1312563"/>
          <a:ext cx="1085299" cy="108529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336154" y="1312563"/>
        <a:ext cx="596915" cy="816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34A25-35C4-4457-AF33-6C673E4C9C8F}">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B173E1-D678-460A-B1DE-126787FC394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620FC6-318C-4900-A52C-CC7D7DBB50A6}">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90000"/>
            </a:lnSpc>
            <a:spcBef>
              <a:spcPct val="0"/>
            </a:spcBef>
            <a:spcAft>
              <a:spcPct val="35000"/>
            </a:spcAft>
            <a:buNone/>
          </a:pPr>
          <a:r>
            <a:rPr lang="en-US" sz="1400" b="1" kern="1200"/>
            <a:t>Logistic regression: </a:t>
          </a:r>
          <a:r>
            <a:rPr lang="en-US" sz="1400" kern="1200"/>
            <a:t>It is a simple, yet effective model often used for binary classification problems like predicting whether a claim will be made or not. It provides a straightforward way to understand the relationship between input features (e.g., age of the car, policyholder’s age) and the probability of a claim.</a:t>
          </a:r>
        </a:p>
      </dsp:txBody>
      <dsp:txXfrm>
        <a:off x="1435590" y="531"/>
        <a:ext cx="9080009" cy="1242935"/>
      </dsp:txXfrm>
    </dsp:sp>
    <dsp:sp modelId="{E68784FD-10ED-441E-A8B3-88A74A4B300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966032-B9B6-4D7C-9138-FB5E41FD263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B61A1F-B8A6-4C54-B3FD-3F9BEF3A9E5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90000"/>
            </a:lnSpc>
            <a:spcBef>
              <a:spcPct val="0"/>
            </a:spcBef>
            <a:spcAft>
              <a:spcPct val="35000"/>
            </a:spcAft>
            <a:buNone/>
          </a:pPr>
          <a:r>
            <a:rPr lang="en-US" sz="1400" b="1" kern="1200"/>
            <a:t>Decision Tree: </a:t>
          </a:r>
          <a:r>
            <a:rPr lang="en-US" sz="1400" kern="1200"/>
            <a:t>It is a versatile model that can handle both classification and regression tasks. Also, a good choice for capturing non-linear relationships and interactions between features, which is important given the complexity of insurance data (e.g., interaction between car model and driver’s age). </a:t>
          </a:r>
        </a:p>
      </dsp:txBody>
      <dsp:txXfrm>
        <a:off x="1435590" y="1554201"/>
        <a:ext cx="9080009" cy="1242935"/>
      </dsp:txXfrm>
    </dsp:sp>
    <dsp:sp modelId="{1FD52C99-5D96-4678-9F6F-491B28CF0E1A}">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8BDE17-C95E-4E57-BE7B-9EC648FE3194}">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767CB-5C9B-4767-9916-397649555DC7}">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90000"/>
            </a:lnSpc>
            <a:spcBef>
              <a:spcPct val="0"/>
            </a:spcBef>
            <a:spcAft>
              <a:spcPct val="35000"/>
            </a:spcAft>
            <a:buNone/>
          </a:pPr>
          <a:r>
            <a:rPr lang="en-US" sz="1400" b="1" kern="1200"/>
            <a:t>Neural Networks: </a:t>
          </a:r>
          <a:r>
            <a:rPr lang="en-US" sz="1400" kern="1200"/>
            <a:t>Suitable for complex, non-linear relationships in large datasets. Insurance data often contains complex, non-linear relationships between features. For example, the interaction between a driver’s age, the car’s make and model, and the driving environment (e.g., urban vs. rural) can influence claim likelihood in ways that are not easily captured by linear models.</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4B847-36B5-6140-92A5-78449CF1E05A}" type="datetimeFigureOut">
              <a:rPr lang="en-US" smtClean="0"/>
              <a:t>7/14/2025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9B731-855E-7D43-9561-A3CD70A4525F}" type="slidenum">
              <a:rPr lang="en-US" smtClean="0"/>
              <a:t>‹#›</a:t>
            </a:fld>
            <a:endParaRPr lang="en-US"/>
          </a:p>
        </p:txBody>
      </p:sp>
    </p:spTree>
    <p:extLst>
      <p:ext uri="{BB962C8B-B14F-4D97-AF65-F5344CB8AC3E}">
        <p14:creationId xmlns:p14="http://schemas.microsoft.com/office/powerpoint/2010/main" val="802390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9B731-855E-7D43-9561-A3CD70A4525F}" type="slidenum">
              <a:rPr lang="en-US" smtClean="0"/>
              <a:t>1</a:t>
            </a:fld>
            <a:endParaRPr lang="en-US"/>
          </a:p>
        </p:txBody>
      </p:sp>
    </p:spTree>
    <p:extLst>
      <p:ext uri="{BB962C8B-B14F-4D97-AF65-F5344CB8AC3E}">
        <p14:creationId xmlns:p14="http://schemas.microsoft.com/office/powerpoint/2010/main" val="1179658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7/14/2025</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852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7/14/2025</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926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7/14/2025</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5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7/14/2025</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261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7/14/2025</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4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7/14/2025</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783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7/14/2025</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847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7/14/2025</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3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7/14/2025</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419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7/14/2025</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237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7/14/2025</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470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7/14/2025</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29630114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6E37B132-9C54-4236-8910-3340177AD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0" name="Picture 9" descr="Cars in a traffic jam">
            <a:extLst>
              <a:ext uri="{FF2B5EF4-FFF2-40B4-BE49-F238E27FC236}">
                <a16:creationId xmlns:a16="http://schemas.microsoft.com/office/drawing/2014/main" id="{35A75FE0-85E7-AD4D-D411-ADFB7DAE2A20}"/>
              </a:ext>
            </a:extLst>
          </p:cNvPr>
          <p:cNvPicPr>
            <a:picLocks noChangeAspect="1"/>
          </p:cNvPicPr>
          <p:nvPr/>
        </p:nvPicPr>
        <p:blipFill>
          <a:blip r:embed="rId3">
            <a:duotone>
              <a:schemeClr val="accent1">
                <a:shade val="45000"/>
                <a:satMod val="135000"/>
              </a:schemeClr>
              <a:prstClr val="white"/>
            </a:duotone>
            <a:alphaModFix amt="35000"/>
          </a:blip>
          <a:srcRect r="1" b="13399"/>
          <a:stretch/>
        </p:blipFill>
        <p:spPr>
          <a:xfrm>
            <a:off x="1" y="10"/>
            <a:ext cx="12183122" cy="6857989"/>
          </a:xfrm>
          <a:prstGeom prst="rect">
            <a:avLst/>
          </a:prstGeom>
        </p:spPr>
      </p:pic>
      <p:sp>
        <p:nvSpPr>
          <p:cNvPr id="5" name="Rectangle 1">
            <a:extLst>
              <a:ext uri="{FF2B5EF4-FFF2-40B4-BE49-F238E27FC236}">
                <a16:creationId xmlns:a16="http://schemas.microsoft.com/office/drawing/2014/main" id="{638D7373-6683-D052-2CAB-585BFF3DECAD}"/>
              </a:ext>
            </a:extLst>
          </p:cNvPr>
          <p:cNvSpPr>
            <a:spLocks noGrp="1" noChangeArrowheads="1"/>
          </p:cNvSpPr>
          <p:nvPr>
            <p:ph type="ctrTitle"/>
          </p:nvPr>
        </p:nvSpPr>
        <p:spPr bwMode="auto">
          <a:xfrm>
            <a:off x="729829" y="1072705"/>
            <a:ext cx="10258132" cy="20209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algn="ctr" fontAlgn="base">
              <a:spcAft>
                <a:spcPct val="0"/>
              </a:spcAft>
              <a:buClrTx/>
              <a:buSzTx/>
              <a:tabLst/>
            </a:pPr>
            <a:r>
              <a:rPr kumimoji="0" lang="en-US" altLang="zh-CN" sz="6100" b="0" i="0" u="none" strike="noStrike" kern="1200" cap="none" normalizeH="0" baseline="0" dirty="0">
                <a:ln>
                  <a:noFill/>
                </a:ln>
                <a:solidFill>
                  <a:srgbClr val="FFFFFF"/>
                </a:solidFill>
                <a:effectLst/>
                <a:latin typeface="+mj-lt"/>
                <a:ea typeface="+mj-ea"/>
                <a:cs typeface="+mj-cs"/>
              </a:rPr>
              <a:t>PREDICTING CLAIMS WITH VEHICLE ANALYTICS</a:t>
            </a:r>
          </a:p>
        </p:txBody>
      </p:sp>
      <p:cxnSp>
        <p:nvCxnSpPr>
          <p:cNvPr id="101" name="Straight Connector 10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03"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0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07"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1641110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E17E1-5000-C9D7-3137-51D2006E0A73}"/>
              </a:ext>
            </a:extLst>
          </p:cNvPr>
          <p:cNvSpPr>
            <a:spLocks noGrp="1"/>
          </p:cNvSpPr>
          <p:nvPr>
            <p:ph type="title"/>
          </p:nvPr>
        </p:nvSpPr>
        <p:spPr>
          <a:xfrm>
            <a:off x="6010662" y="501651"/>
            <a:ext cx="5778989" cy="1010157"/>
          </a:xfrm>
        </p:spPr>
        <p:txBody>
          <a:bodyPr anchor="b">
            <a:normAutofit/>
          </a:bodyPr>
          <a:lstStyle/>
          <a:p>
            <a:r>
              <a:rPr lang="en-US" dirty="0"/>
              <a:t>Logistic Regression</a:t>
            </a:r>
          </a:p>
        </p:txBody>
      </p:sp>
      <p:sp>
        <p:nvSpPr>
          <p:cNvPr id="34" name="Rectangle 33">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9F52A18-320C-A441-0FCE-3CBDCCAF11D9}"/>
              </a:ext>
            </a:extLst>
          </p:cNvPr>
          <p:cNvPicPr>
            <a:picLocks noChangeAspect="1"/>
          </p:cNvPicPr>
          <p:nvPr/>
        </p:nvPicPr>
        <p:blipFill>
          <a:blip r:embed="rId2"/>
          <a:stretch>
            <a:fillRect/>
          </a:stretch>
        </p:blipFill>
        <p:spPr>
          <a:xfrm>
            <a:off x="1460895" y="267296"/>
            <a:ext cx="4025505" cy="2993782"/>
          </a:xfrm>
          <a:prstGeom prst="rect">
            <a:avLst/>
          </a:prstGeom>
        </p:spPr>
      </p:pic>
      <p:sp>
        <p:nvSpPr>
          <p:cNvPr id="35" name="Rectangle 3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9241A3C-4EB6-8069-0C7A-15FD1DF86327}"/>
              </a:ext>
            </a:extLst>
          </p:cNvPr>
          <p:cNvPicPr>
            <a:picLocks noChangeAspect="1"/>
          </p:cNvPicPr>
          <p:nvPr/>
        </p:nvPicPr>
        <p:blipFill>
          <a:blip r:embed="rId3"/>
          <a:stretch>
            <a:fillRect/>
          </a:stretch>
        </p:blipFill>
        <p:spPr>
          <a:xfrm>
            <a:off x="702365" y="3636062"/>
            <a:ext cx="4108174" cy="2844251"/>
          </a:xfrm>
          <a:prstGeom prst="rect">
            <a:avLst/>
          </a:prstGeom>
        </p:spPr>
      </p:pic>
      <p:sp>
        <p:nvSpPr>
          <p:cNvPr id="9" name="Content Placeholder 8">
            <a:extLst>
              <a:ext uri="{FF2B5EF4-FFF2-40B4-BE49-F238E27FC236}">
                <a16:creationId xmlns:a16="http://schemas.microsoft.com/office/drawing/2014/main" id="{F7A38405-92CF-02F9-84B1-C13B072F03A5}"/>
              </a:ext>
            </a:extLst>
          </p:cNvPr>
          <p:cNvSpPr>
            <a:spLocks noGrp="1"/>
          </p:cNvSpPr>
          <p:nvPr>
            <p:ph idx="1"/>
          </p:nvPr>
        </p:nvSpPr>
        <p:spPr>
          <a:xfrm>
            <a:off x="6392583" y="1804416"/>
            <a:ext cx="4964670" cy="4551933"/>
          </a:xfrm>
        </p:spPr>
        <p:txBody>
          <a:bodyPr anchor="t">
            <a:normAutofit/>
          </a:bodyPr>
          <a:lstStyle/>
          <a:p>
            <a:pPr algn="just"/>
            <a:r>
              <a:rPr lang="en-US" sz="1600" dirty="0"/>
              <a:t>Based on the results as seen, The mean squared error (MSE), which indicates the difference between predicted and actual values, is 0.23. This suggests that, on average, the model's predictions deviate from the actual values by this amount.</a:t>
            </a:r>
          </a:p>
          <a:p>
            <a:pPr marL="0" indent="0" algn="just">
              <a:buNone/>
            </a:pPr>
            <a:endParaRPr lang="en-US" sz="1600" dirty="0"/>
          </a:p>
          <a:p>
            <a:pPr algn="just"/>
            <a:r>
              <a:rPr lang="en-US" sz="1600" dirty="0"/>
              <a:t>The misclassification rate represents the portion incorrectly classified observations is 0.37 for both the training and validation sets approximately which suggests 37% are misclassified.</a:t>
            </a:r>
          </a:p>
          <a:p>
            <a:pPr marL="0" indent="0" algn="just">
              <a:buNone/>
            </a:pPr>
            <a:endParaRPr lang="en-US" sz="1600" dirty="0"/>
          </a:p>
          <a:p>
            <a:pPr algn="just"/>
            <a:r>
              <a:rPr lang="en-US" sz="1600" dirty="0"/>
              <a:t>The Precision and accuracy of training data using the event classification table is 51.7% and 63.8% respectively, whereas for validation they are 49.1% and 63.4% respectively.</a:t>
            </a:r>
          </a:p>
          <a:p>
            <a:endParaRPr lang="en-US" sz="1300" dirty="0"/>
          </a:p>
        </p:txBody>
      </p:sp>
      <p:cxnSp>
        <p:nvCxnSpPr>
          <p:cNvPr id="36" name="Straight Connector 3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997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568B1D-FB9A-E10B-6C67-D5A10DF440CC}"/>
              </a:ext>
            </a:extLst>
          </p:cNvPr>
          <p:cNvSpPr>
            <a:spLocks noGrp="1"/>
          </p:cNvSpPr>
          <p:nvPr>
            <p:ph type="title"/>
          </p:nvPr>
        </p:nvSpPr>
        <p:spPr>
          <a:xfrm>
            <a:off x="6657715" y="467271"/>
            <a:ext cx="4195674" cy="1666329"/>
          </a:xfrm>
        </p:spPr>
        <p:txBody>
          <a:bodyPr anchor="b">
            <a:normAutofit/>
          </a:bodyPr>
          <a:lstStyle/>
          <a:p>
            <a:r>
              <a:rPr lang="en-US" sz="4800" dirty="0"/>
              <a:t>Model 2 – Decision Tree</a:t>
            </a:r>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F011958F-BC5F-4F79-F4D4-89E141E33C13}"/>
              </a:ext>
            </a:extLst>
          </p:cNvPr>
          <p:cNvPicPr>
            <a:picLocks noChangeAspect="1"/>
          </p:cNvPicPr>
          <p:nvPr/>
        </p:nvPicPr>
        <p:blipFill>
          <a:blip r:embed="rId2"/>
          <a:stretch>
            <a:fillRect/>
          </a:stretch>
        </p:blipFill>
        <p:spPr>
          <a:xfrm>
            <a:off x="668319" y="1874846"/>
            <a:ext cx="4898256" cy="3134883"/>
          </a:xfrm>
          <a:prstGeom prst="rect">
            <a:avLst/>
          </a:prstGeom>
        </p:spPr>
      </p:pic>
      <p:sp>
        <p:nvSpPr>
          <p:cNvPr id="3" name="Content Placeholder 2">
            <a:extLst>
              <a:ext uri="{FF2B5EF4-FFF2-40B4-BE49-F238E27FC236}">
                <a16:creationId xmlns:a16="http://schemas.microsoft.com/office/drawing/2014/main" id="{C8733768-9856-AAEC-787A-77A083EA0CE2}"/>
              </a:ext>
            </a:extLst>
          </p:cNvPr>
          <p:cNvSpPr>
            <a:spLocks noGrp="1"/>
          </p:cNvSpPr>
          <p:nvPr>
            <p:ph idx="1"/>
          </p:nvPr>
        </p:nvSpPr>
        <p:spPr>
          <a:xfrm>
            <a:off x="6657715" y="2600871"/>
            <a:ext cx="4828317" cy="3399911"/>
          </a:xfrm>
        </p:spPr>
        <p:txBody>
          <a:bodyPr anchor="t">
            <a:normAutofit/>
          </a:bodyPr>
          <a:lstStyle/>
          <a:p>
            <a:pPr algn="just"/>
            <a:r>
              <a:rPr lang="en-US" sz="1800" dirty="0"/>
              <a:t>The algorithm has used “Policy Tenure” for the first split which is seen in tree and based on the results, we see that the training data is approximately misclassified by 36% and the validation data is approximately 35%. The average squared error is 0.22 and 0.22 respectively for the training and validation data.</a:t>
            </a: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64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F5380-02B0-F400-DDF9-91D993E427F0}"/>
              </a:ext>
            </a:extLst>
          </p:cNvPr>
          <p:cNvSpPr>
            <a:spLocks noGrp="1"/>
          </p:cNvSpPr>
          <p:nvPr>
            <p:ph type="title"/>
          </p:nvPr>
        </p:nvSpPr>
        <p:spPr>
          <a:xfrm>
            <a:off x="6392584" y="501651"/>
            <a:ext cx="4434720" cy="1716255"/>
          </a:xfrm>
        </p:spPr>
        <p:txBody>
          <a:bodyPr anchor="b">
            <a:normAutofit/>
          </a:bodyPr>
          <a:lstStyle/>
          <a:p>
            <a:r>
              <a:rPr lang="en-US" sz="5400" dirty="0"/>
              <a:t>Decision tree</a:t>
            </a:r>
          </a:p>
        </p:txBody>
      </p:sp>
      <p:sp>
        <p:nvSpPr>
          <p:cNvPr id="20" name="Rectangle 19">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62CC516-8877-58D2-11DB-DB922344578A}"/>
              </a:ext>
            </a:extLst>
          </p:cNvPr>
          <p:cNvPicPr>
            <a:picLocks noChangeAspect="1"/>
          </p:cNvPicPr>
          <p:nvPr/>
        </p:nvPicPr>
        <p:blipFill>
          <a:blip r:embed="rId2"/>
          <a:stretch>
            <a:fillRect/>
          </a:stretch>
        </p:blipFill>
        <p:spPr>
          <a:xfrm>
            <a:off x="2128965" y="539762"/>
            <a:ext cx="2727705" cy="2468573"/>
          </a:xfrm>
          <a:prstGeom prst="rect">
            <a:avLst/>
          </a:prstGeom>
        </p:spPr>
      </p:pic>
      <p:sp>
        <p:nvSpPr>
          <p:cNvPr id="22" name="Rectangle 2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F374A90-2077-D39E-4F74-18B5B039DC7D}"/>
              </a:ext>
            </a:extLst>
          </p:cNvPr>
          <p:cNvPicPr>
            <a:picLocks noChangeAspect="1"/>
          </p:cNvPicPr>
          <p:nvPr/>
        </p:nvPicPr>
        <p:blipFill>
          <a:blip r:embed="rId3"/>
          <a:stretch>
            <a:fillRect/>
          </a:stretch>
        </p:blipFill>
        <p:spPr>
          <a:xfrm>
            <a:off x="654351" y="3929367"/>
            <a:ext cx="4281815" cy="2280066"/>
          </a:xfrm>
          <a:prstGeom prst="rect">
            <a:avLst/>
          </a:prstGeom>
        </p:spPr>
      </p:pic>
      <p:sp>
        <p:nvSpPr>
          <p:cNvPr id="3" name="Content Placeholder 2">
            <a:extLst>
              <a:ext uri="{FF2B5EF4-FFF2-40B4-BE49-F238E27FC236}">
                <a16:creationId xmlns:a16="http://schemas.microsoft.com/office/drawing/2014/main" id="{682AF3A2-0282-4626-6940-AE12D32DF2D1}"/>
              </a:ext>
            </a:extLst>
          </p:cNvPr>
          <p:cNvSpPr>
            <a:spLocks noGrp="1"/>
          </p:cNvSpPr>
          <p:nvPr>
            <p:ph idx="1"/>
          </p:nvPr>
        </p:nvSpPr>
        <p:spPr>
          <a:xfrm>
            <a:off x="6392583" y="2645922"/>
            <a:ext cx="4434721" cy="3710427"/>
          </a:xfrm>
        </p:spPr>
        <p:txBody>
          <a:bodyPr anchor="t">
            <a:normAutofit/>
          </a:bodyPr>
          <a:lstStyle/>
          <a:p>
            <a:r>
              <a:rPr lang="en-US" sz="1800" dirty="0"/>
              <a:t>Based on the event classification table, the precision and accuracy is 62.8% and 63.4% for training, on the other hand for validation it is 66.6% and 64.78%. </a:t>
            </a: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807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05D639-5C69-D8DB-E3F9-38F1A60288D9}"/>
              </a:ext>
            </a:extLst>
          </p:cNvPr>
          <p:cNvSpPr>
            <a:spLocks noGrp="1"/>
          </p:cNvSpPr>
          <p:nvPr>
            <p:ph type="title"/>
          </p:nvPr>
        </p:nvSpPr>
        <p:spPr>
          <a:xfrm>
            <a:off x="6657715" y="467271"/>
            <a:ext cx="4928439" cy="1252970"/>
          </a:xfrm>
        </p:spPr>
        <p:txBody>
          <a:bodyPr anchor="b">
            <a:normAutofit/>
          </a:bodyPr>
          <a:lstStyle/>
          <a:p>
            <a:r>
              <a:rPr lang="en-US" sz="4800" dirty="0"/>
              <a:t>Model 3 - ANN</a:t>
            </a:r>
          </a:p>
        </p:txBody>
      </p:sp>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Content Placeholder 3">
            <a:extLst>
              <a:ext uri="{FF2B5EF4-FFF2-40B4-BE49-F238E27FC236}">
                <a16:creationId xmlns:a16="http://schemas.microsoft.com/office/drawing/2014/main" id="{CE4C06A7-C170-92DC-D908-34F14A93D677}"/>
              </a:ext>
            </a:extLst>
          </p:cNvPr>
          <p:cNvPicPr>
            <a:picLocks noChangeAspect="1"/>
          </p:cNvPicPr>
          <p:nvPr/>
        </p:nvPicPr>
        <p:blipFill>
          <a:blip r:embed="rId2"/>
          <a:stretch>
            <a:fillRect/>
          </a:stretch>
        </p:blipFill>
        <p:spPr>
          <a:xfrm>
            <a:off x="2824728" y="35091"/>
            <a:ext cx="2865781" cy="2593531"/>
          </a:xfrm>
          <a:prstGeom prst="rect">
            <a:avLst/>
          </a:prstGeom>
        </p:spPr>
      </p:pic>
      <p:sp>
        <p:nvSpPr>
          <p:cNvPr id="9" name="Content Placeholder 8">
            <a:extLst>
              <a:ext uri="{FF2B5EF4-FFF2-40B4-BE49-F238E27FC236}">
                <a16:creationId xmlns:a16="http://schemas.microsoft.com/office/drawing/2014/main" id="{99E3ADB2-CFC4-3497-416D-3E04B474C268}"/>
              </a:ext>
            </a:extLst>
          </p:cNvPr>
          <p:cNvSpPr>
            <a:spLocks noGrp="1"/>
          </p:cNvSpPr>
          <p:nvPr>
            <p:ph idx="1"/>
          </p:nvPr>
        </p:nvSpPr>
        <p:spPr>
          <a:xfrm>
            <a:off x="6410614" y="2067339"/>
            <a:ext cx="5063103" cy="4540965"/>
          </a:xfrm>
        </p:spPr>
        <p:txBody>
          <a:bodyPr anchor="t">
            <a:normAutofit lnSpcReduction="10000"/>
          </a:bodyPr>
          <a:lstStyle/>
          <a:p>
            <a:pPr marL="0" marR="0" indent="0" algn="just">
              <a:buNone/>
            </a:pPr>
            <a:r>
              <a:rPr lang="en-US" sz="1800" dirty="0"/>
              <a:t>Add ANN node to the data partition node and analyze the results.  </a:t>
            </a:r>
          </a:p>
          <a:p>
            <a:pPr marL="0" marR="0" indent="0" algn="just">
              <a:buNone/>
            </a:pPr>
            <a:endParaRPr lang="en-US" sz="1800" dirty="0"/>
          </a:p>
          <a:p>
            <a:pPr marL="0" marR="0" indent="0" algn="just">
              <a:buNone/>
            </a:pPr>
            <a:r>
              <a:rPr lang="en-US" sz="1800" dirty="0"/>
              <a:t>Considering the following hyper parameters in properties. </a:t>
            </a:r>
          </a:p>
          <a:p>
            <a:pPr marL="0" marR="0" algn="just"/>
            <a:r>
              <a:rPr lang="en-US" sz="1800" dirty="0"/>
              <a:t>Maximum Iterations :30</a:t>
            </a:r>
          </a:p>
          <a:p>
            <a:pPr marL="0" marR="0" algn="just"/>
            <a:r>
              <a:rPr lang="en-US" sz="1800" dirty="0"/>
              <a:t>Number of Hidden units :8</a:t>
            </a:r>
          </a:p>
          <a:p>
            <a:pPr marL="0" marR="0" algn="just"/>
            <a:r>
              <a:rPr lang="en-US" sz="1800" dirty="0"/>
              <a:t>Total number of hidden nodes :30</a:t>
            </a:r>
          </a:p>
          <a:p>
            <a:pPr marL="0" marR="0" algn="just"/>
            <a:r>
              <a:rPr lang="en-US" sz="1800" dirty="0"/>
              <a:t>Activation Functions: Tanh, Logistic, Sine.</a:t>
            </a:r>
          </a:p>
          <a:p>
            <a:pPr marL="0" marR="0" indent="0" algn="just">
              <a:buNone/>
            </a:pPr>
            <a:endParaRPr lang="en-US" sz="1800" dirty="0"/>
          </a:p>
          <a:p>
            <a:pPr marL="0" indent="0" algn="just">
              <a:buNone/>
            </a:pPr>
            <a:r>
              <a:rPr lang="en-US" sz="1800" dirty="0"/>
              <a:t>The misclassification rate for validation is 0.36 and for training it is 0.34. </a:t>
            </a:r>
          </a:p>
          <a:p>
            <a:pPr marL="0" indent="0" algn="just">
              <a:buNone/>
            </a:pPr>
            <a:r>
              <a:rPr lang="en-US" sz="1800" dirty="0"/>
              <a:t>Based on the classification table, precision and accuracy of the validation data is 52.3% and 64.4%.</a:t>
            </a:r>
          </a:p>
          <a:p>
            <a:pPr marL="0" marR="0" indent="0" algn="just">
              <a:buNone/>
            </a:pPr>
            <a:endParaRPr lang="en-US" sz="1800" dirty="0"/>
          </a:p>
          <a:p>
            <a:pPr marL="0" marR="0" indent="0" algn="just">
              <a:buNone/>
            </a:pPr>
            <a:endParaRPr lang="en-US" sz="1800" dirty="0"/>
          </a:p>
          <a:p>
            <a:endParaRPr lang="en-US" sz="1800" dirty="0"/>
          </a:p>
        </p:txBody>
      </p:sp>
      <p:sp>
        <p:nvSpPr>
          <p:cNvPr id="2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4B2B282-68B6-04F9-A004-805FFA2F4A9D}"/>
              </a:ext>
            </a:extLst>
          </p:cNvPr>
          <p:cNvPicPr>
            <a:picLocks noChangeAspect="1"/>
          </p:cNvPicPr>
          <p:nvPr/>
        </p:nvPicPr>
        <p:blipFill>
          <a:blip r:embed="rId3"/>
          <a:stretch>
            <a:fillRect/>
          </a:stretch>
        </p:blipFill>
        <p:spPr>
          <a:xfrm>
            <a:off x="273240" y="3429000"/>
            <a:ext cx="3402307" cy="3291730"/>
          </a:xfrm>
          <a:prstGeom prst="rect">
            <a:avLst/>
          </a:prstGeom>
        </p:spPr>
      </p:pic>
    </p:spTree>
    <p:extLst>
      <p:ext uri="{BB962C8B-B14F-4D97-AF65-F5344CB8AC3E}">
        <p14:creationId xmlns:p14="http://schemas.microsoft.com/office/powerpoint/2010/main" val="1668529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2A885-7E4B-43F2-CAB2-952A56249DE1}"/>
              </a:ext>
            </a:extLst>
          </p:cNvPr>
          <p:cNvSpPr>
            <a:spLocks noGrp="1"/>
          </p:cNvSpPr>
          <p:nvPr>
            <p:ph type="title"/>
          </p:nvPr>
        </p:nvSpPr>
        <p:spPr>
          <a:xfrm>
            <a:off x="6412091" y="501651"/>
            <a:ext cx="4395340" cy="1716255"/>
          </a:xfrm>
        </p:spPr>
        <p:txBody>
          <a:bodyPr vert="horz" lIns="91440" tIns="45720" rIns="91440" bIns="45720" rtlCol="0" anchor="b">
            <a:normAutofit/>
          </a:bodyPr>
          <a:lstStyle/>
          <a:p>
            <a:r>
              <a:rPr lang="en-US" sz="5400" kern="1200" dirty="0">
                <a:solidFill>
                  <a:schemeClr val="tx1"/>
                </a:solidFill>
                <a:latin typeface="+mj-lt"/>
                <a:ea typeface="+mj-ea"/>
                <a:cs typeface="+mj-cs"/>
              </a:rPr>
              <a:t>ANN</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2B190D4-5A5E-B7AF-8F29-94EF99A2F1FD}"/>
              </a:ext>
            </a:extLst>
          </p:cNvPr>
          <p:cNvPicPr>
            <a:picLocks noGrp="1" noChangeAspect="1"/>
          </p:cNvPicPr>
          <p:nvPr>
            <p:ph idx="1"/>
          </p:nvPr>
        </p:nvPicPr>
        <p:blipFill>
          <a:blip r:embed="rId2"/>
          <a:stretch>
            <a:fillRect/>
          </a:stretch>
        </p:blipFill>
        <p:spPr>
          <a:xfrm>
            <a:off x="279143" y="2345514"/>
            <a:ext cx="5221625" cy="2166973"/>
          </a:xfrm>
          <a:prstGeom prst="rect">
            <a:avLst/>
          </a:prstGeom>
        </p:spPr>
      </p:pic>
      <p:sp>
        <p:nvSpPr>
          <p:cNvPr id="5" name="TextBox 4">
            <a:extLst>
              <a:ext uri="{FF2B5EF4-FFF2-40B4-BE49-F238E27FC236}">
                <a16:creationId xmlns:a16="http://schemas.microsoft.com/office/drawing/2014/main" id="{0DB5A37C-5010-C95D-374C-2B7BAC2CA663}"/>
              </a:ext>
            </a:extLst>
          </p:cNvPr>
          <p:cNvSpPr txBox="1"/>
          <p:nvPr/>
        </p:nvSpPr>
        <p:spPr>
          <a:xfrm>
            <a:off x="6392583" y="2645922"/>
            <a:ext cx="5104472" cy="371042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dirty="0"/>
              <a:t>The plot displaying the misclassification rate for the neural network shows that the model has chosen the 8th training iteration as the optimal stopping point. Although the training misclassification rate continues to decrease, the validation misclassification rate begins to increase slightly, indicating potential overfitting.</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136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16DE5-DC26-8465-8A66-36391EF51ECB}"/>
              </a:ext>
            </a:extLst>
          </p:cNvPr>
          <p:cNvSpPr>
            <a:spLocks noGrp="1"/>
          </p:cNvSpPr>
          <p:nvPr>
            <p:ph type="title"/>
          </p:nvPr>
        </p:nvSpPr>
        <p:spPr>
          <a:xfrm>
            <a:off x="1256275" y="26733"/>
            <a:ext cx="9679449" cy="1087317"/>
          </a:xfrm>
        </p:spPr>
        <p:txBody>
          <a:bodyPr vert="horz" lIns="91440" tIns="45720" rIns="91440" bIns="45720" rtlCol="0" anchor="b">
            <a:normAutofit/>
          </a:bodyPr>
          <a:lstStyle/>
          <a:p>
            <a:pPr algn="ctr"/>
            <a:r>
              <a:rPr lang="en-US" sz="6000" dirty="0"/>
              <a:t>Model Comparison</a:t>
            </a:r>
            <a:endParaRPr lang="en-US" sz="6000" b="1" i="0" kern="1200" cap="all" baseline="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2A37C118-F59B-CC42-DAC6-FFD01C5BC542}"/>
              </a:ext>
            </a:extLst>
          </p:cNvPr>
          <p:cNvPicPr>
            <a:picLocks noGrp="1" noChangeAspect="1"/>
          </p:cNvPicPr>
          <p:nvPr>
            <p:ph idx="1"/>
          </p:nvPr>
        </p:nvPicPr>
        <p:blipFill>
          <a:blip r:embed="rId2"/>
          <a:stretch>
            <a:fillRect/>
          </a:stretch>
        </p:blipFill>
        <p:spPr>
          <a:xfrm>
            <a:off x="0" y="4392868"/>
            <a:ext cx="12192000" cy="2438399"/>
          </a:xfrm>
          <a:prstGeom prst="rect">
            <a:avLst/>
          </a:prstGeom>
        </p:spPr>
      </p:pic>
      <p:sp>
        <p:nvSpPr>
          <p:cNvPr id="6" name="TextBox 5">
            <a:extLst>
              <a:ext uri="{FF2B5EF4-FFF2-40B4-BE49-F238E27FC236}">
                <a16:creationId xmlns:a16="http://schemas.microsoft.com/office/drawing/2014/main" id="{A2472989-F865-8D3B-A97C-9ACC6A79B427}"/>
              </a:ext>
            </a:extLst>
          </p:cNvPr>
          <p:cNvSpPr txBox="1"/>
          <p:nvPr/>
        </p:nvSpPr>
        <p:spPr>
          <a:xfrm>
            <a:off x="146349" y="1287707"/>
            <a:ext cx="1186277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this project, multiple models were developed to predict claims. To identify the best-performing model, we used the model comparison node, evaluating each model based on the misclassification rate on the validation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results from the model comparison node show that the Decision Tree model achieved the best performance, with a validation misclassification rate of 0.35, translating to an accuracy of approximately 65%. The Artificial Neural Network (ANN) model also performed comparably, with accuracy close to that of the Decision Tree.</a:t>
            </a:r>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1535425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C9ADA25-078F-42AB-B92D-4535AA4442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1676400" y="-87137"/>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9B800F6-CC3A-36C3-5071-171055D4F1D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12B25B2-78E9-29B5-B166-B2BE384ABEB2}"/>
              </a:ext>
            </a:extLst>
          </p:cNvPr>
          <p:cNvPicPr>
            <a:picLocks noChangeAspect="1"/>
          </p:cNvPicPr>
          <p:nvPr/>
        </p:nvPicPr>
        <p:blipFill>
          <a:blip r:embed="rId2"/>
          <a:stretch>
            <a:fillRect/>
          </a:stretch>
        </p:blipFill>
        <p:spPr>
          <a:xfrm>
            <a:off x="238539" y="356812"/>
            <a:ext cx="11701670" cy="6144371"/>
          </a:xfrm>
          <a:prstGeom prst="rect">
            <a:avLst/>
          </a:prstGeom>
        </p:spPr>
      </p:pic>
    </p:spTree>
    <p:extLst>
      <p:ext uri="{BB962C8B-B14F-4D97-AF65-F5344CB8AC3E}">
        <p14:creationId xmlns:p14="http://schemas.microsoft.com/office/powerpoint/2010/main" val="48603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1DC62-DA9F-F07D-6A0E-384141BA1350}"/>
              </a:ext>
            </a:extLst>
          </p:cNvPr>
          <p:cNvSpPr>
            <a:spLocks noGrp="1"/>
          </p:cNvSpPr>
          <p:nvPr>
            <p:ph type="title"/>
          </p:nvPr>
        </p:nvSpPr>
        <p:spPr>
          <a:xfrm>
            <a:off x="6272521" y="513843"/>
            <a:ext cx="5174055" cy="1046733"/>
          </a:xfrm>
        </p:spPr>
        <p:txBody>
          <a:bodyPr anchor="b">
            <a:normAutofit/>
          </a:bodyPr>
          <a:lstStyle/>
          <a:p>
            <a:r>
              <a:rPr lang="en-US" sz="5400" dirty="0"/>
              <a:t>Business Value</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ar">
            <a:extLst>
              <a:ext uri="{FF2B5EF4-FFF2-40B4-BE49-F238E27FC236}">
                <a16:creationId xmlns:a16="http://schemas.microsoft.com/office/drawing/2014/main" id="{CECB8262-0321-9702-B4F3-12D16441C5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143" y="818188"/>
            <a:ext cx="5221625" cy="5221625"/>
          </a:xfrm>
          <a:prstGeom prst="rect">
            <a:avLst/>
          </a:prstGeom>
        </p:spPr>
      </p:pic>
      <p:sp>
        <p:nvSpPr>
          <p:cNvPr id="21" name="Content Placeholder 2">
            <a:extLst>
              <a:ext uri="{FF2B5EF4-FFF2-40B4-BE49-F238E27FC236}">
                <a16:creationId xmlns:a16="http://schemas.microsoft.com/office/drawing/2014/main" id="{0317A3A8-934E-F434-9F54-A8E1B64A4E38}"/>
              </a:ext>
            </a:extLst>
          </p:cNvPr>
          <p:cNvSpPr>
            <a:spLocks noGrp="1"/>
          </p:cNvSpPr>
          <p:nvPr>
            <p:ph idx="1"/>
          </p:nvPr>
        </p:nvSpPr>
        <p:spPr>
          <a:xfrm>
            <a:off x="6412090" y="1815570"/>
            <a:ext cx="4894919" cy="4224243"/>
          </a:xfrm>
        </p:spPr>
        <p:txBody>
          <a:bodyPr anchor="t">
            <a:normAutofit fontScale="85000" lnSpcReduction="10000"/>
          </a:bodyPr>
          <a:lstStyle/>
          <a:p>
            <a:pPr marL="0" marR="0" indent="0" algn="just">
              <a:buNone/>
            </a:pPr>
            <a:r>
              <a:rPr lang="en-US" sz="1600" kern="100" dirty="0">
                <a:latin typeface="Aptos" panose="020B0004020202020204" pitchFamily="34" charset="0"/>
                <a:cs typeface="Times New Roman" panose="02020603050405020304" pitchFamily="18" charset="0"/>
              </a:rPr>
              <a:t>Predicting car insurance claims based on a comprehensive dataset adds considerable business value by enhancing pricing accuracy, improving underwriting and claims management, and supporting strategic decision-making. This leads to greater profitability, operational efficiency, and competitive advantage in the insurance market.</a:t>
            </a:r>
          </a:p>
          <a:p>
            <a:pPr marL="342900" marR="0" lvl="0" indent="-342900" algn="just">
              <a:buFont typeface="Symbol" pitchFamily="2" charset="2"/>
              <a:buChar char=""/>
            </a:pPr>
            <a:r>
              <a:rPr lang="en-US" sz="1600" kern="100" dirty="0">
                <a:latin typeface="Aptos" panose="020B0004020202020204" pitchFamily="34" charset="0"/>
                <a:cs typeface="Times New Roman" panose="02020603050405020304" pitchFamily="18" charset="0"/>
              </a:rPr>
              <a:t>This prediction not only enhances the precision of underwriting processes but also contributes to the development of </a:t>
            </a:r>
            <a:r>
              <a:rPr lang="en-US" sz="1600" b="1" kern="100" dirty="0">
                <a:latin typeface="Aptos" panose="020B0004020202020204" pitchFamily="34" charset="0"/>
                <a:cs typeface="Times New Roman" panose="02020603050405020304" pitchFamily="18" charset="0"/>
              </a:rPr>
              <a:t>personalized insurance products</a:t>
            </a:r>
            <a:r>
              <a:rPr lang="en-US" sz="1600" kern="100" dirty="0">
                <a:latin typeface="Aptos" panose="020B0004020202020204" pitchFamily="34" charset="0"/>
                <a:cs typeface="Times New Roman" panose="02020603050405020304" pitchFamily="18" charset="0"/>
              </a:rPr>
              <a:t>, ultimately driving customer loyalty and operational efficiency.</a:t>
            </a:r>
          </a:p>
          <a:p>
            <a:pPr marL="342900" marR="0" lvl="0" indent="-342900" algn="just">
              <a:buFont typeface="Symbol" pitchFamily="2" charset="2"/>
              <a:buChar char=""/>
            </a:pPr>
            <a:r>
              <a:rPr lang="en-US" sz="1600" b="1" kern="100" dirty="0">
                <a:latin typeface="Aptos" panose="020B0004020202020204" pitchFamily="34" charset="0"/>
                <a:cs typeface="Times New Roman" panose="02020603050405020304" pitchFamily="18" charset="0"/>
              </a:rPr>
              <a:t>Improved pricing accuracy </a:t>
            </a:r>
            <a:r>
              <a:rPr lang="en-US" sz="1600" kern="100" dirty="0">
                <a:latin typeface="Aptos" panose="020B0004020202020204" pitchFamily="34" charset="0"/>
                <a:cs typeface="Times New Roman" panose="02020603050405020304" pitchFamily="18" charset="0"/>
              </a:rPr>
              <a:t>enhances profitability and competitiveness in the market while ensuring customers are charged fairly based on their risk profile.</a:t>
            </a:r>
          </a:p>
          <a:p>
            <a:pPr marL="342900" marR="0" lvl="0" indent="-342900" algn="just">
              <a:buFont typeface="Symbol" pitchFamily="2" charset="2"/>
              <a:buChar char=""/>
            </a:pPr>
            <a:r>
              <a:rPr lang="en-US" sz="1600" kern="100" dirty="0">
                <a:latin typeface="Aptos" panose="020B0004020202020204" pitchFamily="34" charset="0"/>
                <a:cs typeface="Times New Roman" panose="02020603050405020304" pitchFamily="18" charset="0"/>
              </a:rPr>
              <a:t>We can see that the variables like </a:t>
            </a:r>
            <a:r>
              <a:rPr lang="en-US" sz="1600" kern="100" dirty="0" err="1">
                <a:latin typeface="Aptos" panose="020B0004020202020204" pitchFamily="34" charset="0"/>
                <a:cs typeface="Times New Roman" panose="02020603050405020304" pitchFamily="18" charset="0"/>
              </a:rPr>
              <a:t>age_of_car</a:t>
            </a:r>
            <a:r>
              <a:rPr lang="en-US" sz="1600" kern="100" dirty="0">
                <a:latin typeface="Aptos" panose="020B0004020202020204" pitchFamily="34" charset="0"/>
                <a:cs typeface="Times New Roman" panose="02020603050405020304" pitchFamily="18" charset="0"/>
              </a:rPr>
              <a:t>,  policy tenure, </a:t>
            </a:r>
            <a:r>
              <a:rPr lang="en-US" sz="1600" kern="100" dirty="0" err="1">
                <a:latin typeface="Aptos" panose="020B0004020202020204" pitchFamily="34" charset="0"/>
                <a:cs typeface="Times New Roman" panose="02020603050405020304" pitchFamily="18" charset="0"/>
              </a:rPr>
              <a:t>area_cluster</a:t>
            </a:r>
            <a:r>
              <a:rPr lang="en-US" sz="1600" kern="100" dirty="0">
                <a:latin typeface="Aptos" panose="020B0004020202020204" pitchFamily="34" charset="0"/>
                <a:cs typeface="Times New Roman" panose="02020603050405020304" pitchFamily="18" charset="0"/>
              </a:rPr>
              <a:t> and displacement (engine capacity in CC) play a major role in claim prediction.</a:t>
            </a:r>
          </a:p>
          <a:p>
            <a:pPr marL="342900" indent="-342900" algn="just">
              <a:buFont typeface="Symbol" pitchFamily="2" charset="2"/>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By analyzing these variables, insurers can </a:t>
            </a:r>
            <a:r>
              <a:rPr lang="en-US" sz="1600" b="1" kern="100" dirty="0">
                <a:effectLst/>
                <a:latin typeface="Aptos" panose="020B0004020202020204" pitchFamily="34" charset="0"/>
                <a:ea typeface="Aptos" panose="020B0004020202020204" pitchFamily="34" charset="0"/>
                <a:cs typeface="Times New Roman" panose="02020603050405020304" pitchFamily="18" charset="0"/>
              </a:rPr>
              <a:t>better tailor policies, pricing, and risk management strategies </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to suit the needs and risk profiles of customers in specific geographic regions.</a:t>
            </a:r>
          </a:p>
          <a:p>
            <a:endParaRPr lang="en-US" sz="1300" dirty="0"/>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77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EEE7D-42F3-08D0-755C-5223D3E91835}"/>
              </a:ext>
            </a:extLst>
          </p:cNvPr>
          <p:cNvSpPr>
            <a:spLocks noGrp="1"/>
          </p:cNvSpPr>
          <p:nvPr>
            <p:ph type="title"/>
          </p:nvPr>
        </p:nvSpPr>
        <p:spPr>
          <a:xfrm>
            <a:off x="1188069" y="381935"/>
            <a:ext cx="4008583" cy="5974414"/>
          </a:xfrm>
        </p:spPr>
        <p:txBody>
          <a:bodyPr anchor="ctr">
            <a:normAutofit/>
          </a:bodyPr>
          <a:lstStyle/>
          <a:p>
            <a:r>
              <a:rPr lang="en-US" sz="5600" dirty="0">
                <a:solidFill>
                  <a:schemeClr val="bg1"/>
                </a:solidFill>
              </a:rPr>
              <a:t>Conclusion</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4EBFAF1-5F2A-1BBC-165B-4FC4943BC8E7}"/>
              </a:ext>
            </a:extLst>
          </p:cNvPr>
          <p:cNvSpPr>
            <a:spLocks noGrp="1"/>
          </p:cNvSpPr>
          <p:nvPr>
            <p:ph idx="1"/>
          </p:nvPr>
        </p:nvSpPr>
        <p:spPr>
          <a:xfrm>
            <a:off x="5779911" y="381935"/>
            <a:ext cx="5806247" cy="5974415"/>
          </a:xfrm>
        </p:spPr>
        <p:txBody>
          <a:bodyPr anchor="ctr">
            <a:noAutofit/>
          </a:bodyPr>
          <a:lstStyle/>
          <a:p>
            <a:pPr marL="0" indent="0">
              <a:buNone/>
            </a:pPr>
            <a:r>
              <a:rPr lang="en-US" sz="1400" dirty="0"/>
              <a:t>The fact that different models all have similar misclassification rates suggests that there may be limitations in the data itself, as different algorithms are unable to find substantially different patterns.</a:t>
            </a:r>
          </a:p>
          <a:p>
            <a:pPr lvl="1"/>
            <a:r>
              <a:rPr lang="en-US" sz="1400" b="1" dirty="0"/>
              <a:t>Insufficient predictive features: </a:t>
            </a:r>
            <a:r>
              <a:rPr lang="en-US" sz="1400" dirty="0"/>
              <a:t>The current features might not capture enough information to differentiate claim vs. no-claim events well.</a:t>
            </a:r>
          </a:p>
          <a:p>
            <a:pPr lvl="1"/>
            <a:r>
              <a:rPr lang="en-US" sz="1400" b="1" dirty="0"/>
              <a:t>Overlapping Data Patterns:</a:t>
            </a:r>
            <a:r>
              <a:rPr lang="en-US" sz="1400" dirty="0"/>
              <a:t> If the features for claim and non-claim cases are similar, it will be challenging for models to separate them accurately.</a:t>
            </a:r>
          </a:p>
          <a:p>
            <a:pPr lvl="1"/>
            <a:r>
              <a:rPr lang="en-US" sz="1400" b="1" dirty="0"/>
              <a:t>Potential Data Imbalance: </a:t>
            </a:r>
            <a:r>
              <a:rPr lang="en-US" sz="1400" dirty="0"/>
              <a:t>If there is a significant imbalance between claim and non-claim cases, the models might struggle to learn patterns for the minority class (often claims), leading to poor predictive performance.</a:t>
            </a:r>
          </a:p>
          <a:p>
            <a:pPr marL="0" indent="0">
              <a:buNone/>
            </a:pPr>
            <a:r>
              <a:rPr lang="en-US" sz="1400" dirty="0"/>
              <a:t>Features such as below might provide more insights </a:t>
            </a:r>
          </a:p>
          <a:p>
            <a:pPr lvl="1"/>
            <a:r>
              <a:rPr lang="en-US" sz="1400" b="1" dirty="0"/>
              <a:t>Behavioral Features: </a:t>
            </a:r>
            <a:r>
              <a:rPr lang="en-US" sz="1400" dirty="0"/>
              <a:t>Information on policyholder behavior, such as driving frequency, speed, or past incidents, could provide valuable insights but might be missing.</a:t>
            </a:r>
          </a:p>
          <a:p>
            <a:pPr lvl="1"/>
            <a:r>
              <a:rPr lang="en-US" sz="1400" b="1" dirty="0"/>
              <a:t>Environmental Factors: </a:t>
            </a:r>
            <a:r>
              <a:rPr lang="en-US" sz="1400" dirty="0"/>
              <a:t>Factors like weather conditions, traffic congestion, or road safety features in the policyholder’s area could influence claim likelihood.</a:t>
            </a:r>
          </a:p>
          <a:p>
            <a:pPr lvl="1"/>
            <a:r>
              <a:rPr lang="en-US" sz="1400" b="1" dirty="0"/>
              <a:t>Detailed Claim History: </a:t>
            </a:r>
            <a:r>
              <a:rPr lang="en-US" sz="1400" dirty="0"/>
              <a:t>If available, historical claim details like claim amount, type, and frequency would help in understanding the risk profile of policyholders.</a:t>
            </a:r>
          </a:p>
          <a:p>
            <a:pPr lvl="1"/>
            <a:r>
              <a:rPr lang="en-US" sz="1400" b="1" dirty="0"/>
              <a:t>Vehicle Condition and Usage Patterns: </a:t>
            </a:r>
            <a:r>
              <a:rPr lang="en-US" sz="1400" dirty="0"/>
              <a:t>Information on the car’s condition, mileage, and usage pattern (e.g., for work, leisure, or commuting) can impact the probability of a claim.</a:t>
            </a: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9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A04822-436C-C919-4CCE-C93315791BF6}"/>
              </a:ext>
            </a:extLst>
          </p:cNvPr>
          <p:cNvSpPr>
            <a:spLocks noGrp="1"/>
          </p:cNvSpPr>
          <p:nvPr>
            <p:ph type="title"/>
          </p:nvPr>
        </p:nvSpPr>
        <p:spPr>
          <a:xfrm>
            <a:off x="1256275" y="3655371"/>
            <a:ext cx="9679449" cy="1463136"/>
          </a:xfrm>
        </p:spPr>
        <p:txBody>
          <a:bodyPr vert="horz" lIns="91440" tIns="45720" rIns="91440" bIns="45720" rtlCol="0" anchor="b">
            <a:normAutofit/>
          </a:bodyPr>
          <a:lstStyle/>
          <a:p>
            <a:r>
              <a:rPr lang="en-US" sz="6000" b="1" i="0" kern="1200" cap="all" baseline="0">
                <a:solidFill>
                  <a:schemeClr val="bg1"/>
                </a:solidFill>
                <a:latin typeface="+mj-lt"/>
                <a:ea typeface="+mj-ea"/>
                <a:cs typeface="+mj-cs"/>
              </a:rPr>
              <a:t>Thank you</a:t>
            </a:r>
          </a:p>
        </p:txBody>
      </p:sp>
      <p:pic>
        <p:nvPicPr>
          <p:cNvPr id="7" name="Graphic 6" descr="Smiling Face with No Fill">
            <a:extLst>
              <a:ext uri="{FF2B5EF4-FFF2-40B4-BE49-F238E27FC236}">
                <a16:creationId xmlns:a16="http://schemas.microsoft.com/office/drawing/2014/main" id="{109A235D-6F60-87E0-ECD2-DF9026A818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1995" y="820991"/>
            <a:ext cx="2608009" cy="2608009"/>
          </a:xfrm>
          <a:prstGeom prst="rect">
            <a:avLst/>
          </a:prstGeom>
        </p:spPr>
      </p:pic>
    </p:spTree>
    <p:extLst>
      <p:ext uri="{BB962C8B-B14F-4D97-AF65-F5344CB8AC3E}">
        <p14:creationId xmlns:p14="http://schemas.microsoft.com/office/powerpoint/2010/main" val="864078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1FC9BB9-B748-3369-6CBA-DED510A92A3D}"/>
              </a:ext>
            </a:extLst>
          </p:cNvPr>
          <p:cNvSpPr>
            <a:spLocks noGrp="1"/>
          </p:cNvSpPr>
          <p:nvPr>
            <p:ph type="title"/>
          </p:nvPr>
        </p:nvSpPr>
        <p:spPr>
          <a:xfrm>
            <a:off x="838200" y="365125"/>
            <a:ext cx="9804918" cy="1325563"/>
          </a:xfrm>
        </p:spPr>
        <p:txBody>
          <a:bodyPr>
            <a:normAutofit/>
          </a:bodyPr>
          <a:lstStyle/>
          <a:p>
            <a:r>
              <a:rPr lang="en-US">
                <a:solidFill>
                  <a:schemeClr val="bg1"/>
                </a:solidFill>
              </a:rPr>
              <a:t>Summary of contributions </a:t>
            </a:r>
          </a:p>
        </p:txBody>
      </p:sp>
      <p:cxnSp>
        <p:nvCxnSpPr>
          <p:cNvPr id="12" name="Straight Connector 11">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4"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5" name="Content Placeholder 4">
            <a:extLst>
              <a:ext uri="{FF2B5EF4-FFF2-40B4-BE49-F238E27FC236}">
                <a16:creationId xmlns:a16="http://schemas.microsoft.com/office/drawing/2014/main" id="{FF283B40-7F4F-15E1-5B27-3625B6DE30F2}"/>
              </a:ext>
            </a:extLst>
          </p:cNvPr>
          <p:cNvGraphicFramePr>
            <a:graphicFrameLocks noGrp="1"/>
          </p:cNvGraphicFramePr>
          <p:nvPr>
            <p:ph idx="1"/>
            <p:extLst>
              <p:ext uri="{D42A27DB-BD31-4B8C-83A1-F6EECF244321}">
                <p14:modId xmlns:p14="http://schemas.microsoft.com/office/powerpoint/2010/main" val="2989594983"/>
              </p:ext>
            </p:extLst>
          </p:nvPr>
        </p:nvGraphicFramePr>
        <p:xfrm>
          <a:off x="838200" y="1690688"/>
          <a:ext cx="10515592" cy="4346187"/>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4264105750"/>
                    </a:ext>
                  </a:extLst>
                </a:gridCol>
                <a:gridCol w="6172192">
                  <a:extLst>
                    <a:ext uri="{9D8B030D-6E8A-4147-A177-3AD203B41FA5}">
                      <a16:colId xmlns:a16="http://schemas.microsoft.com/office/drawing/2014/main" val="3673784187"/>
                    </a:ext>
                  </a:extLst>
                </a:gridCol>
              </a:tblGrid>
              <a:tr h="767762">
                <a:tc>
                  <a:txBody>
                    <a:bodyPr/>
                    <a:lstStyle/>
                    <a:p>
                      <a:pPr marL="0" algn="l" defTabSz="914400" rtl="0" eaLnBrk="1" latinLnBrk="0" hangingPunct="1"/>
                      <a:r>
                        <a:rPr lang="en-US" sz="2900" kern="1200" dirty="0">
                          <a:solidFill>
                            <a:schemeClr val="dk1"/>
                          </a:solidFill>
                          <a:latin typeface="+mn-lt"/>
                          <a:ea typeface="+mn-ea"/>
                          <a:cs typeface="+mn-cs"/>
                        </a:rPr>
                        <a:t>Team Members</a:t>
                      </a:r>
                    </a:p>
                  </a:txBody>
                  <a:tcPr marL="145045" marR="145045" marT="72522" marB="72522"/>
                </a:tc>
                <a:tc>
                  <a:txBody>
                    <a:bodyPr/>
                    <a:lstStyle/>
                    <a:p>
                      <a:pPr marL="0" algn="l" defTabSz="914400" rtl="0" eaLnBrk="1" latinLnBrk="0" hangingPunct="1"/>
                      <a:r>
                        <a:rPr lang="en-US" sz="2900" kern="1200" dirty="0">
                          <a:solidFill>
                            <a:schemeClr val="dk1"/>
                          </a:solidFill>
                          <a:latin typeface="+mn-lt"/>
                          <a:ea typeface="+mn-ea"/>
                          <a:cs typeface="+mn-cs"/>
                        </a:rPr>
                        <a:t>Contribution</a:t>
                      </a:r>
                    </a:p>
                  </a:txBody>
                  <a:tcPr marL="145045" marR="145045" marT="72522" marB="72522"/>
                </a:tc>
                <a:extLst>
                  <a:ext uri="{0D108BD9-81ED-4DB2-BD59-A6C34878D82A}">
                    <a16:rowId xmlns:a16="http://schemas.microsoft.com/office/drawing/2014/main" val="3303863526"/>
                  </a:ext>
                </a:extLst>
              </a:tr>
              <a:tr h="767762">
                <a:tc>
                  <a:txBody>
                    <a:bodyPr/>
                    <a:lstStyle/>
                    <a:p>
                      <a:r>
                        <a:rPr lang="en-US" sz="2000" dirty="0"/>
                        <a:t>Jai Chand </a:t>
                      </a:r>
                      <a:r>
                        <a:rPr lang="en-US" sz="2000" dirty="0" err="1"/>
                        <a:t>Talasu</a:t>
                      </a:r>
                      <a:endParaRPr lang="en-US" sz="2000" dirty="0"/>
                    </a:p>
                  </a:txBody>
                  <a:tcPr marL="145045" marR="145045" marT="72522" marB="72522"/>
                </a:tc>
                <a:tc>
                  <a:txBody>
                    <a:bodyPr/>
                    <a:lstStyle/>
                    <a:p>
                      <a:r>
                        <a:rPr lang="en-US" sz="2000" dirty="0"/>
                        <a:t>Data exploration and Presentation</a:t>
                      </a:r>
                    </a:p>
                  </a:txBody>
                  <a:tcPr marL="145045" marR="145045" marT="72522" marB="72522"/>
                </a:tc>
                <a:extLst>
                  <a:ext uri="{0D108BD9-81ED-4DB2-BD59-A6C34878D82A}">
                    <a16:rowId xmlns:a16="http://schemas.microsoft.com/office/drawing/2014/main" val="281450914"/>
                  </a:ext>
                </a:extLst>
              </a:tr>
              <a:tr h="798909">
                <a:tc>
                  <a:txBody>
                    <a:bodyPr/>
                    <a:lstStyle/>
                    <a:p>
                      <a:pPr marL="0" algn="l" defTabSz="914400" rtl="0" eaLnBrk="1" latinLnBrk="0" hangingPunct="1"/>
                      <a:r>
                        <a:rPr lang="en-US" sz="2000" kern="1200" dirty="0">
                          <a:solidFill>
                            <a:schemeClr val="dk1"/>
                          </a:solidFill>
                          <a:latin typeface="+mn-lt"/>
                          <a:ea typeface="+mn-ea"/>
                          <a:cs typeface="+mn-cs"/>
                        </a:rPr>
                        <a:t>Suvarna </a:t>
                      </a:r>
                      <a:r>
                        <a:rPr lang="en-US" sz="2000" kern="1200" dirty="0" err="1">
                          <a:solidFill>
                            <a:schemeClr val="dk1"/>
                          </a:solidFill>
                          <a:latin typeface="+mn-lt"/>
                          <a:ea typeface="+mn-ea"/>
                          <a:cs typeface="+mn-cs"/>
                        </a:rPr>
                        <a:t>Rathna</a:t>
                      </a:r>
                      <a:r>
                        <a:rPr lang="en-US" sz="2000" kern="1200" dirty="0">
                          <a:solidFill>
                            <a:schemeClr val="dk1"/>
                          </a:solidFill>
                          <a:latin typeface="+mn-lt"/>
                          <a:ea typeface="+mn-ea"/>
                          <a:cs typeface="+mn-cs"/>
                        </a:rPr>
                        <a:t> Kumari Kotha   </a:t>
                      </a:r>
                    </a:p>
                  </a:txBody>
                  <a:tcPr marL="145045" marR="145045" marT="72522" marB="72522"/>
                </a:tc>
                <a:tc>
                  <a:txBody>
                    <a:bodyPr/>
                    <a:lstStyle/>
                    <a:p>
                      <a:r>
                        <a:rPr lang="en-US" sz="2000" dirty="0"/>
                        <a:t>Model 1  - Logistic regression</a:t>
                      </a:r>
                    </a:p>
                  </a:txBody>
                  <a:tcPr marL="145045" marR="145045" marT="72522" marB="72522"/>
                </a:tc>
                <a:extLst>
                  <a:ext uri="{0D108BD9-81ED-4DB2-BD59-A6C34878D82A}">
                    <a16:rowId xmlns:a16="http://schemas.microsoft.com/office/drawing/2014/main" val="3406367319"/>
                  </a:ext>
                </a:extLst>
              </a:tr>
              <a:tr h="767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Kenneth Chris </a:t>
                      </a:r>
                      <a:r>
                        <a:rPr lang="en-US" sz="2000" kern="1200" dirty="0" err="1">
                          <a:solidFill>
                            <a:schemeClr val="dk1"/>
                          </a:solidFill>
                          <a:latin typeface="+mn-lt"/>
                          <a:ea typeface="+mn-ea"/>
                          <a:cs typeface="+mn-cs"/>
                        </a:rPr>
                        <a:t>Uppala</a:t>
                      </a:r>
                      <a:endParaRPr lang="en-US" sz="2000" kern="1200" dirty="0">
                        <a:solidFill>
                          <a:schemeClr val="dk1"/>
                        </a:solidFill>
                        <a:latin typeface="+mn-lt"/>
                        <a:ea typeface="+mn-ea"/>
                        <a:cs typeface="+mn-cs"/>
                      </a:endParaRPr>
                    </a:p>
                  </a:txBody>
                  <a:tcPr marL="145045" marR="145045" marT="72522" marB="72522"/>
                </a:tc>
                <a:tc>
                  <a:txBody>
                    <a:bodyPr/>
                    <a:lstStyle/>
                    <a:p>
                      <a:r>
                        <a:rPr lang="en-US" sz="2000" dirty="0"/>
                        <a:t>Model 2 - Decision Tree</a:t>
                      </a:r>
                    </a:p>
                  </a:txBody>
                  <a:tcPr marL="145045" marR="145045" marT="72522" marB="72522"/>
                </a:tc>
                <a:extLst>
                  <a:ext uri="{0D108BD9-81ED-4DB2-BD59-A6C34878D82A}">
                    <a16:rowId xmlns:a16="http://schemas.microsoft.com/office/drawing/2014/main" val="1351643284"/>
                  </a:ext>
                </a:extLst>
              </a:tr>
              <a:tr h="767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err="1">
                          <a:solidFill>
                            <a:schemeClr val="dk1"/>
                          </a:solidFill>
                          <a:latin typeface="+mn-lt"/>
                          <a:ea typeface="+mn-ea"/>
                          <a:cs typeface="+mn-cs"/>
                        </a:rPr>
                        <a:t>Shirisha</a:t>
                      </a:r>
                      <a:r>
                        <a:rPr lang="en-US" sz="2000" kern="1200" dirty="0">
                          <a:solidFill>
                            <a:schemeClr val="dk1"/>
                          </a:solidFill>
                          <a:latin typeface="+mn-lt"/>
                          <a:ea typeface="+mn-ea"/>
                          <a:cs typeface="+mn-cs"/>
                        </a:rPr>
                        <a:t> </a:t>
                      </a:r>
                      <a:r>
                        <a:rPr lang="en-US" sz="2000" kern="1200" dirty="0" err="1">
                          <a:solidFill>
                            <a:schemeClr val="dk1"/>
                          </a:solidFill>
                          <a:latin typeface="+mn-lt"/>
                          <a:ea typeface="+mn-ea"/>
                          <a:cs typeface="+mn-cs"/>
                        </a:rPr>
                        <a:t>Lakkavarapu</a:t>
                      </a:r>
                      <a:r>
                        <a:rPr lang="en-US" sz="2000" kern="1200" dirty="0">
                          <a:solidFill>
                            <a:schemeClr val="dk1"/>
                          </a:solidFill>
                          <a:latin typeface="+mn-lt"/>
                          <a:ea typeface="+mn-ea"/>
                          <a:cs typeface="+mn-cs"/>
                        </a:rPr>
                        <a:t> </a:t>
                      </a:r>
                    </a:p>
                  </a:txBody>
                  <a:tcPr marL="145045" marR="145045" marT="72522" marB="72522"/>
                </a:tc>
                <a:tc>
                  <a:txBody>
                    <a:bodyPr/>
                    <a:lstStyle/>
                    <a:p>
                      <a:r>
                        <a:rPr lang="en-US" sz="2000" dirty="0"/>
                        <a:t>Model 3 - ANN</a:t>
                      </a:r>
                    </a:p>
                  </a:txBody>
                  <a:tcPr marL="145045" marR="145045" marT="72522" marB="72522"/>
                </a:tc>
                <a:extLst>
                  <a:ext uri="{0D108BD9-81ED-4DB2-BD59-A6C34878D82A}">
                    <a16:rowId xmlns:a16="http://schemas.microsoft.com/office/drawing/2014/main" val="15621240"/>
                  </a:ext>
                </a:extLst>
              </a:tr>
              <a:tr h="476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Geetha Sree </a:t>
                      </a:r>
                      <a:r>
                        <a:rPr lang="en-US" sz="2000" kern="1200" dirty="0" err="1">
                          <a:solidFill>
                            <a:schemeClr val="dk1"/>
                          </a:solidFill>
                          <a:latin typeface="+mn-lt"/>
                          <a:ea typeface="+mn-ea"/>
                          <a:cs typeface="+mn-cs"/>
                        </a:rPr>
                        <a:t>Thoutula</a:t>
                      </a:r>
                      <a:endParaRPr lang="en-US" sz="2000" kern="1200" dirty="0">
                        <a:solidFill>
                          <a:schemeClr val="dk1"/>
                        </a:solidFill>
                        <a:latin typeface="+mn-lt"/>
                        <a:ea typeface="+mn-ea"/>
                        <a:cs typeface="+mn-cs"/>
                      </a:endParaRPr>
                    </a:p>
                  </a:txBody>
                  <a:tcPr marL="145045" marR="145045" marT="72522" marB="72522"/>
                </a:tc>
                <a:tc>
                  <a:txBody>
                    <a:bodyPr/>
                    <a:lstStyle/>
                    <a:p>
                      <a:r>
                        <a:rPr lang="en-US" sz="2000" dirty="0"/>
                        <a:t>Model Comparison and conclusion</a:t>
                      </a:r>
                    </a:p>
                  </a:txBody>
                  <a:tcPr marL="145045" marR="145045" marT="72522" marB="72522"/>
                </a:tc>
                <a:extLst>
                  <a:ext uri="{0D108BD9-81ED-4DB2-BD59-A6C34878D82A}">
                    <a16:rowId xmlns:a16="http://schemas.microsoft.com/office/drawing/2014/main" val="2661927073"/>
                  </a:ext>
                </a:extLst>
              </a:tr>
            </a:tbl>
          </a:graphicData>
        </a:graphic>
      </p:graphicFrame>
    </p:spTree>
    <p:extLst>
      <p:ext uri="{BB962C8B-B14F-4D97-AF65-F5344CB8AC3E}">
        <p14:creationId xmlns:p14="http://schemas.microsoft.com/office/powerpoint/2010/main" val="67586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200C9-839C-8EA5-695B-A755D0244F41}"/>
              </a:ext>
            </a:extLst>
          </p:cNvPr>
          <p:cNvSpPr>
            <a:spLocks noGrp="1"/>
          </p:cNvSpPr>
          <p:nvPr>
            <p:ph type="title"/>
          </p:nvPr>
        </p:nvSpPr>
        <p:spPr>
          <a:xfrm>
            <a:off x="1337637" y="189827"/>
            <a:ext cx="9147940" cy="1056247"/>
          </a:xfrm>
        </p:spPr>
        <p:txBody>
          <a:bodyPr vert="horz" lIns="91440" tIns="45720" rIns="91440" bIns="45720" rtlCol="0" anchor="b">
            <a:normAutofit/>
          </a:bodyPr>
          <a:lstStyle/>
          <a:p>
            <a:pPr algn="ctr"/>
            <a:r>
              <a:rPr lang="en-US" sz="6000" b="1" i="0" kern="1200" cap="all" baseline="0" dirty="0">
                <a:solidFill>
                  <a:schemeClr val="bg1"/>
                </a:solidFill>
                <a:latin typeface="+mj-lt"/>
                <a:ea typeface="+mj-ea"/>
                <a:cs typeface="+mj-cs"/>
              </a:rPr>
              <a:t>Summary</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5070164-5E45-778D-6F47-6A1954899C7D}"/>
              </a:ext>
            </a:extLst>
          </p:cNvPr>
          <p:cNvSpPr txBox="1"/>
          <p:nvPr/>
        </p:nvSpPr>
        <p:spPr>
          <a:xfrm>
            <a:off x="109728" y="1353312"/>
            <a:ext cx="11887200"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This project aims to develop a </a:t>
            </a:r>
            <a:r>
              <a:rPr lang="en-US" b="1" dirty="0"/>
              <a:t>predictive model for car insurance claims</a:t>
            </a:r>
            <a:r>
              <a:rPr lang="en-US" dirty="0"/>
              <a:t>, helping insurers better anticipate which policyholders are likely to file a claim within the next six months using a dataset from Kaggle </a:t>
            </a:r>
          </a:p>
          <a:p>
            <a:pPr marL="285750" indent="-285750" algn="just">
              <a:buFont typeface="Arial" panose="020B0604020202020204" pitchFamily="34" charset="0"/>
              <a:buChar char="•"/>
            </a:pPr>
            <a:r>
              <a:rPr lang="en-US" dirty="0"/>
              <a:t>The project </a:t>
            </a:r>
            <a:r>
              <a:rPr lang="en-US" b="1" dirty="0"/>
              <a:t>leverages detailed information about policyholders and their vehicles</a:t>
            </a:r>
            <a:r>
              <a:rPr lang="en-US" dirty="0"/>
              <a:t>. Key features include car characteristics (make, model, engine type, etc.) and environmental factors like the population density of the policyholder’s area.</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Three machine learning algorithms </a:t>
            </a:r>
            <a:r>
              <a:rPr lang="en-US" dirty="0"/>
              <a:t>are applied to build the prediction model:</a:t>
            </a:r>
          </a:p>
          <a:p>
            <a:pPr marL="742950" lvl="1" indent="-285750" algn="just">
              <a:buFont typeface="Arial" panose="020B0604020202020204" pitchFamily="34" charset="0"/>
              <a:buChar char="•"/>
            </a:pPr>
            <a:r>
              <a:rPr lang="en-US" dirty="0"/>
              <a:t>Logistic Regression</a:t>
            </a:r>
          </a:p>
          <a:p>
            <a:pPr marL="742950" lvl="1" indent="-285750" algn="just">
              <a:buFont typeface="Arial" panose="020B0604020202020204" pitchFamily="34" charset="0"/>
              <a:buChar char="•"/>
            </a:pPr>
            <a:r>
              <a:rPr lang="en-US" dirty="0"/>
              <a:t>Decision Tree </a:t>
            </a:r>
          </a:p>
          <a:p>
            <a:pPr marL="742950" lvl="1" indent="-285750" algn="just">
              <a:buFont typeface="Arial" panose="020B0604020202020204" pitchFamily="34" charset="0"/>
              <a:buChar char="•"/>
            </a:pPr>
            <a:r>
              <a:rPr lang="en-US" dirty="0"/>
              <a:t>Neural Networks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By identifying </a:t>
            </a:r>
            <a:r>
              <a:rPr lang="en-US" b="1" dirty="0"/>
              <a:t>patterns and risk factors associated with claims</a:t>
            </a:r>
            <a:r>
              <a:rPr lang="en-US" dirty="0"/>
              <a:t>, these models can inform strategic decisions in pricing, and customer engagement, ultimately enhancing profitability and customer satisfaction in the insurance industry.</a:t>
            </a:r>
          </a:p>
          <a:p>
            <a:endParaRPr lang="en-US" dirty="0"/>
          </a:p>
        </p:txBody>
      </p:sp>
    </p:spTree>
    <p:extLst>
      <p:ext uri="{BB962C8B-B14F-4D97-AF65-F5344CB8AC3E}">
        <p14:creationId xmlns:p14="http://schemas.microsoft.com/office/powerpoint/2010/main" val="51787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8C09E-1387-8081-4D5B-B9306794BBDD}"/>
              </a:ext>
            </a:extLst>
          </p:cNvPr>
          <p:cNvSpPr>
            <a:spLocks noGrp="1"/>
          </p:cNvSpPr>
          <p:nvPr>
            <p:ph type="title"/>
          </p:nvPr>
        </p:nvSpPr>
        <p:spPr>
          <a:xfrm>
            <a:off x="6392583" y="501651"/>
            <a:ext cx="4414848" cy="1716255"/>
          </a:xfrm>
        </p:spPr>
        <p:txBody>
          <a:bodyPr vert="horz" lIns="91440" tIns="45720" rIns="91440" bIns="45720" rtlCol="0" anchor="b">
            <a:normAutofit/>
          </a:bodyPr>
          <a:lstStyle/>
          <a:p>
            <a:r>
              <a:rPr lang="en-US" sz="5400" b="1" i="0" kern="1200" cap="all" baseline="0">
                <a:solidFill>
                  <a:schemeClr val="tx1"/>
                </a:solidFill>
                <a:latin typeface="+mj-lt"/>
                <a:ea typeface="+mj-ea"/>
                <a:cs typeface="+mj-cs"/>
              </a:rPr>
              <a:t>But Why ?</a:t>
            </a:r>
          </a:p>
        </p:txBody>
      </p:sp>
      <p:sp>
        <p:nvSpPr>
          <p:cNvPr id="79" name="Rectangle 7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02CDEC9B-6218-4530-A67E-181F5D806E29}"/>
              </a:ext>
            </a:extLst>
          </p:cNvPr>
          <p:cNvPicPr>
            <a:picLocks noChangeAspect="1"/>
          </p:cNvPicPr>
          <p:nvPr/>
        </p:nvPicPr>
        <p:blipFill>
          <a:blip r:embed="rId2"/>
          <a:srcRect r="44313"/>
          <a:stretch/>
        </p:blipFill>
        <p:spPr>
          <a:xfrm>
            <a:off x="279143" y="299509"/>
            <a:ext cx="5221625" cy="6258983"/>
          </a:xfrm>
          <a:prstGeom prst="rect">
            <a:avLst/>
          </a:prstGeom>
        </p:spPr>
      </p:pic>
      <p:sp>
        <p:nvSpPr>
          <p:cNvPr id="4" name="TextBox 3">
            <a:extLst>
              <a:ext uri="{FF2B5EF4-FFF2-40B4-BE49-F238E27FC236}">
                <a16:creationId xmlns:a16="http://schemas.microsoft.com/office/drawing/2014/main" id="{0847467C-D163-2DF9-EFAB-AB1A922E7E9E}"/>
              </a:ext>
            </a:extLst>
          </p:cNvPr>
          <p:cNvSpPr txBox="1"/>
          <p:nvPr/>
        </p:nvSpPr>
        <p:spPr>
          <a:xfrm>
            <a:off x="6392583" y="2645922"/>
            <a:ext cx="5006935" cy="371042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dirty="0"/>
              <a:t>In the competitive landscape of the insurance industry, accurately predicting car insurance claims is crucial for enhancing profitability and customer satisfaction. This project focuses on developing a predictive model to determine the likelihood of a policyholder filing a claim within the next six months based on the car insured.</a:t>
            </a:r>
          </a:p>
          <a:p>
            <a:pPr indent="-228600">
              <a:lnSpc>
                <a:spcPct val="90000"/>
              </a:lnSpc>
              <a:spcAft>
                <a:spcPts val="600"/>
              </a:spcAft>
              <a:buFont typeface="Arial" panose="020B0604020202020204" pitchFamily="34" charset="0"/>
              <a:buChar char="•"/>
            </a:pPr>
            <a:endParaRPr lang="en-US" dirty="0"/>
          </a:p>
        </p:txBody>
      </p:sp>
      <p:cxnSp>
        <p:nvCxnSpPr>
          <p:cNvPr id="8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22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F36BC-66F1-3881-2E2A-C939A1EAC4F4}"/>
              </a:ext>
            </a:extLst>
          </p:cNvPr>
          <p:cNvSpPr>
            <a:spLocks noGrp="1"/>
          </p:cNvSpPr>
          <p:nvPr>
            <p:ph type="title"/>
          </p:nvPr>
        </p:nvSpPr>
        <p:spPr>
          <a:xfrm>
            <a:off x="1188069" y="381935"/>
            <a:ext cx="4008583" cy="5974414"/>
          </a:xfrm>
        </p:spPr>
        <p:txBody>
          <a:bodyPr anchor="ctr">
            <a:normAutofit/>
          </a:bodyPr>
          <a:lstStyle/>
          <a:p>
            <a:r>
              <a:rPr lang="en-US" sz="5000" dirty="0">
                <a:solidFill>
                  <a:schemeClr val="bg1"/>
                </a:solidFill>
              </a:rPr>
              <a:t>Data Exploration</a:t>
            </a:r>
          </a:p>
        </p:txBody>
      </p:sp>
      <p:sp>
        <p:nvSpPr>
          <p:cNvPr id="2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3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22973CE-AE1E-5DF0-888A-DC60D4363285}"/>
              </a:ext>
            </a:extLst>
          </p:cNvPr>
          <p:cNvSpPr>
            <a:spLocks noGrp="1"/>
          </p:cNvSpPr>
          <p:nvPr>
            <p:ph idx="1"/>
          </p:nvPr>
        </p:nvSpPr>
        <p:spPr>
          <a:xfrm>
            <a:off x="6096000" y="381935"/>
            <a:ext cx="5020353" cy="5974415"/>
          </a:xfrm>
        </p:spPr>
        <p:txBody>
          <a:bodyPr anchor="ctr">
            <a:normAutofit/>
          </a:bodyPr>
          <a:lstStyle/>
          <a:p>
            <a:pPr algn="just"/>
            <a:r>
              <a:rPr lang="en-US" sz="1800" dirty="0"/>
              <a:t>The second-hand dataset used for this project from Kaggle, with around 40 columns and more than 11k records, includes comprehensive information about the policyholders, encompassing various attributes such as policy tenure, age of the car, age of the car owner, population density of the policyholder's city, and specifics of the car including make, model, power, and engine type. </a:t>
            </a:r>
          </a:p>
          <a:p>
            <a:pPr algn="just"/>
            <a:endParaRPr lang="en-US" sz="1800" dirty="0"/>
          </a:p>
          <a:p>
            <a:pPr algn="just"/>
            <a:r>
              <a:rPr lang="en-US" sz="1800" dirty="0"/>
              <a:t>These features provide valuable insights into both the vehicle's characteristics and the policyholder's environment, allowing for a robust analysis of the factors influencing claim likelihood.</a:t>
            </a:r>
          </a:p>
          <a:p>
            <a:endParaRPr lang="en-US" sz="1800" dirty="0"/>
          </a:p>
          <a:p>
            <a:r>
              <a:rPr lang="en-US" sz="1800" dirty="0" err="1"/>
              <a:t>Is_claim</a:t>
            </a:r>
            <a:r>
              <a:rPr lang="en-US" sz="1800" dirty="0"/>
              <a:t> – A binary variable indicating whether the policy holder file a claim in the next 6 months or not.</a:t>
            </a:r>
          </a:p>
          <a:p>
            <a:pPr marL="0" indent="0">
              <a:buNone/>
            </a:pPr>
            <a:endParaRPr lang="en-US" sz="1800" dirty="0"/>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137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620F0-AD66-8720-5A8F-5F76D706B0A8}"/>
              </a:ext>
            </a:extLst>
          </p:cNvPr>
          <p:cNvSpPr>
            <a:spLocks noGrp="1"/>
          </p:cNvSpPr>
          <p:nvPr>
            <p:ph type="title"/>
          </p:nvPr>
        </p:nvSpPr>
        <p:spPr>
          <a:xfrm>
            <a:off x="0" y="432464"/>
            <a:ext cx="2076870" cy="683645"/>
          </a:xfrm>
        </p:spPr>
        <p:txBody>
          <a:bodyPr vert="horz" lIns="91440" tIns="45720" rIns="91440" bIns="45720" rtlCol="0" anchor="t">
            <a:normAutofit/>
          </a:bodyPr>
          <a:lstStyle/>
          <a:p>
            <a:pPr algn="r"/>
            <a:r>
              <a:rPr lang="en-US" sz="4000" b="1" i="0" kern="1200" cap="all" baseline="0" dirty="0">
                <a:solidFill>
                  <a:schemeClr val="bg1"/>
                </a:solidFill>
                <a:latin typeface="+mj-lt"/>
                <a:ea typeface="+mj-ea"/>
                <a:cs typeface="+mj-cs"/>
              </a:rPr>
              <a:t>C</a:t>
            </a:r>
            <a:r>
              <a:rPr lang="en-US" sz="4000" b="1" i="0" kern="1200" cap="all" baseline="0" dirty="0">
                <a:solidFill>
                  <a:schemeClr val="bg1"/>
                </a:solidFill>
                <a:latin typeface="+mn-lt"/>
                <a:ea typeface="+mj-ea"/>
                <a:cs typeface="+mj-cs"/>
              </a:rPr>
              <a:t>ont</a:t>
            </a:r>
            <a:r>
              <a:rPr lang="en-US" sz="4000" b="1" i="0" kern="1200" cap="all" baseline="0" dirty="0">
                <a:solidFill>
                  <a:schemeClr val="bg1"/>
                </a:solidFill>
                <a:latin typeface="+mj-lt"/>
                <a:ea typeface="+mj-ea"/>
                <a:cs typeface="+mj-cs"/>
              </a:rPr>
              <a:t>.</a:t>
            </a:r>
          </a:p>
        </p:txBody>
      </p:sp>
      <p:sp>
        <p:nvSpPr>
          <p:cNvPr id="1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0ACA04AC-D733-A493-99DE-6E7F9F8136CD}"/>
              </a:ext>
            </a:extLst>
          </p:cNvPr>
          <p:cNvSpPr txBox="1"/>
          <p:nvPr/>
        </p:nvSpPr>
        <p:spPr>
          <a:xfrm>
            <a:off x="196621" y="1797695"/>
            <a:ext cx="5230368" cy="4524315"/>
          </a:xfrm>
          <a:prstGeom prst="rect">
            <a:avLst/>
          </a:prstGeom>
          <a:noFill/>
        </p:spPr>
        <p:txBody>
          <a:bodyPr wrap="square" rtlCol="0">
            <a:spAutoFit/>
          </a:bodyPr>
          <a:lstStyle/>
          <a:p>
            <a:pPr algn="just"/>
            <a:r>
              <a:rPr lang="en-US" dirty="0">
                <a:solidFill>
                  <a:schemeClr val="bg1"/>
                </a:solidFill>
              </a:rPr>
              <a:t>Based on the output of the stat explorer node, can see below observations:</a:t>
            </a:r>
          </a:p>
          <a:p>
            <a:pPr algn="just"/>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There are no missing values in both class and interval variables.</a:t>
            </a:r>
          </a:p>
          <a:p>
            <a:pPr algn="just"/>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Skewness of the variables is very minimal which means the data doesn’t have much outliers.</a:t>
            </a:r>
          </a:p>
          <a:p>
            <a:pPr marL="285750" indent="-285750" algn="just">
              <a:buFont typeface="Arial" panose="020B0604020202020204" pitchFamily="34" charset="0"/>
              <a:buChar char="•"/>
            </a:pPr>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Can see no abnormalities in values based on the minimum and maximum for each variable.</a:t>
            </a:r>
          </a:p>
          <a:p>
            <a:pPr marL="285750" indent="-285750" algn="just">
              <a:buFont typeface="Arial" panose="020B0604020202020204" pitchFamily="34" charset="0"/>
              <a:buChar char="•"/>
            </a:pPr>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No imputation or handling outliers is needed.</a:t>
            </a:r>
          </a:p>
        </p:txBody>
      </p:sp>
      <p:pic>
        <p:nvPicPr>
          <p:cNvPr id="8" name="Picture 7">
            <a:extLst>
              <a:ext uri="{FF2B5EF4-FFF2-40B4-BE49-F238E27FC236}">
                <a16:creationId xmlns:a16="http://schemas.microsoft.com/office/drawing/2014/main" id="{0FEF1FED-E2E1-3DB3-9E2A-B78F75B256DA}"/>
              </a:ext>
            </a:extLst>
          </p:cNvPr>
          <p:cNvPicPr>
            <a:picLocks noChangeAspect="1"/>
          </p:cNvPicPr>
          <p:nvPr/>
        </p:nvPicPr>
        <p:blipFill>
          <a:blip r:embed="rId2"/>
          <a:stretch>
            <a:fillRect/>
          </a:stretch>
        </p:blipFill>
        <p:spPr>
          <a:xfrm>
            <a:off x="5946258" y="92766"/>
            <a:ext cx="5635294" cy="3099864"/>
          </a:xfrm>
          <a:prstGeom prst="rect">
            <a:avLst/>
          </a:prstGeom>
        </p:spPr>
      </p:pic>
      <p:pic>
        <p:nvPicPr>
          <p:cNvPr id="14" name="Picture 13">
            <a:extLst>
              <a:ext uri="{FF2B5EF4-FFF2-40B4-BE49-F238E27FC236}">
                <a16:creationId xmlns:a16="http://schemas.microsoft.com/office/drawing/2014/main" id="{A11F0C16-0865-C8E3-2CAD-258A8A269966}"/>
              </a:ext>
            </a:extLst>
          </p:cNvPr>
          <p:cNvPicPr>
            <a:picLocks noChangeAspect="1"/>
          </p:cNvPicPr>
          <p:nvPr/>
        </p:nvPicPr>
        <p:blipFill>
          <a:blip r:embed="rId3"/>
          <a:stretch>
            <a:fillRect/>
          </a:stretch>
        </p:blipFill>
        <p:spPr>
          <a:xfrm>
            <a:off x="5946257" y="3540827"/>
            <a:ext cx="5635295" cy="3308295"/>
          </a:xfrm>
          <a:prstGeom prst="rect">
            <a:avLst/>
          </a:prstGeom>
        </p:spPr>
      </p:pic>
    </p:spTree>
    <p:extLst>
      <p:ext uri="{BB962C8B-B14F-4D97-AF65-F5344CB8AC3E}">
        <p14:creationId xmlns:p14="http://schemas.microsoft.com/office/powerpoint/2010/main" val="3994770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B6243-6756-A565-D60A-3A895084E832}"/>
              </a:ext>
            </a:extLst>
          </p:cNvPr>
          <p:cNvSpPr>
            <a:spLocks noGrp="1"/>
          </p:cNvSpPr>
          <p:nvPr>
            <p:ph type="title"/>
          </p:nvPr>
        </p:nvSpPr>
        <p:spPr>
          <a:xfrm>
            <a:off x="6412090" y="501651"/>
            <a:ext cx="5174061" cy="1154871"/>
          </a:xfrm>
        </p:spPr>
        <p:txBody>
          <a:bodyPr anchor="b">
            <a:normAutofit/>
          </a:bodyPr>
          <a:lstStyle/>
          <a:p>
            <a:r>
              <a:rPr lang="en-US" sz="5400" dirty="0"/>
              <a:t>Data Partition </a:t>
            </a:r>
          </a:p>
        </p:txBody>
      </p:sp>
      <p:sp>
        <p:nvSpPr>
          <p:cNvPr id="40" name="Rectangle 3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1EF84AA-856E-46B5-1B02-AC4F8805A2C1}"/>
              </a:ext>
            </a:extLst>
          </p:cNvPr>
          <p:cNvGraphicFramePr>
            <a:graphicFrameLocks noGrp="1"/>
          </p:cNvGraphicFramePr>
          <p:nvPr>
            <p:ph idx="1"/>
            <p:extLst>
              <p:ext uri="{D42A27DB-BD31-4B8C-83A1-F6EECF244321}">
                <p14:modId xmlns:p14="http://schemas.microsoft.com/office/powerpoint/2010/main" val="3622752871"/>
              </p:ext>
            </p:extLst>
          </p:nvPr>
        </p:nvGraphicFramePr>
        <p:xfrm>
          <a:off x="6392593" y="2269296"/>
          <a:ext cx="4914426" cy="3710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77BCDCB-3B0A-D6C2-616F-AEDB0BD44FA3}"/>
              </a:ext>
            </a:extLst>
          </p:cNvPr>
          <p:cNvPicPr>
            <a:picLocks noChangeAspect="1"/>
          </p:cNvPicPr>
          <p:nvPr/>
        </p:nvPicPr>
        <p:blipFill>
          <a:blip r:embed="rId7"/>
          <a:stretch>
            <a:fillRect/>
          </a:stretch>
        </p:blipFill>
        <p:spPr>
          <a:xfrm>
            <a:off x="110649" y="480392"/>
            <a:ext cx="5396963" cy="5897216"/>
          </a:xfrm>
          <a:prstGeom prst="rect">
            <a:avLst/>
          </a:prstGeom>
        </p:spPr>
      </p:pic>
    </p:spTree>
    <p:extLst>
      <p:ext uri="{BB962C8B-B14F-4D97-AF65-F5344CB8AC3E}">
        <p14:creationId xmlns:p14="http://schemas.microsoft.com/office/powerpoint/2010/main" val="132625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62D0A66-793D-A85C-3CA1-B72AA7C623B9}"/>
              </a:ext>
            </a:extLst>
          </p:cNvPr>
          <p:cNvSpPr>
            <a:spLocks noGrp="1"/>
          </p:cNvSpPr>
          <p:nvPr>
            <p:ph type="title"/>
          </p:nvPr>
        </p:nvSpPr>
        <p:spPr>
          <a:xfrm>
            <a:off x="838200" y="365125"/>
            <a:ext cx="9804918" cy="1325563"/>
          </a:xfrm>
        </p:spPr>
        <p:txBody>
          <a:bodyPr>
            <a:normAutofit/>
          </a:bodyPr>
          <a:lstStyle/>
          <a:p>
            <a:r>
              <a:rPr lang="en-US">
                <a:solidFill>
                  <a:schemeClr val="bg1"/>
                </a:solidFill>
              </a:rPr>
              <a:t>Models</a:t>
            </a:r>
          </a:p>
        </p:txBody>
      </p:sp>
      <p:cxnSp>
        <p:nvCxnSpPr>
          <p:cNvPr id="20" name="Straight Connector 19">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2"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3"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24" name="Content Placeholder 2">
            <a:extLst>
              <a:ext uri="{FF2B5EF4-FFF2-40B4-BE49-F238E27FC236}">
                <a16:creationId xmlns:a16="http://schemas.microsoft.com/office/drawing/2014/main" id="{0BE92B85-87D1-E1A1-9886-00DEF04970A4}"/>
              </a:ext>
            </a:extLst>
          </p:cNvPr>
          <p:cNvGraphicFramePr>
            <a:graphicFrameLocks noGrp="1"/>
          </p:cNvGraphicFramePr>
          <p:nvPr>
            <p:ph idx="1"/>
            <p:extLst>
              <p:ext uri="{D42A27DB-BD31-4B8C-83A1-F6EECF244321}">
                <p14:modId xmlns:p14="http://schemas.microsoft.com/office/powerpoint/2010/main" val="7007113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7845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92EA5-F853-CD32-4BF4-51250D444C44}"/>
              </a:ext>
            </a:extLst>
          </p:cNvPr>
          <p:cNvSpPr>
            <a:spLocks noGrp="1"/>
          </p:cNvSpPr>
          <p:nvPr>
            <p:ph type="title"/>
          </p:nvPr>
        </p:nvSpPr>
        <p:spPr>
          <a:xfrm>
            <a:off x="6412091" y="501651"/>
            <a:ext cx="4395340" cy="1716255"/>
          </a:xfrm>
        </p:spPr>
        <p:txBody>
          <a:bodyPr vert="horz" lIns="91440" tIns="45720" rIns="91440" bIns="45720" rtlCol="0" anchor="b">
            <a:normAutofit/>
          </a:bodyPr>
          <a:lstStyle/>
          <a:p>
            <a:r>
              <a:rPr lang="en-US" sz="3800" b="1" i="0" kern="1200" cap="all" baseline="0">
                <a:solidFill>
                  <a:schemeClr val="tx1"/>
                </a:solidFill>
                <a:latin typeface="+mj-lt"/>
                <a:ea typeface="+mj-ea"/>
                <a:cs typeface="+mj-cs"/>
              </a:rPr>
              <a:t>Model 1 – Logistic regression</a:t>
            </a:r>
          </a:p>
        </p:txBody>
      </p:sp>
      <p:sp>
        <p:nvSpPr>
          <p:cNvPr id="85" name="Rectangle 8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546D500-339F-6254-E490-174F084596F4}"/>
              </a:ext>
            </a:extLst>
          </p:cNvPr>
          <p:cNvPicPr>
            <a:picLocks noChangeAspect="1"/>
          </p:cNvPicPr>
          <p:nvPr/>
        </p:nvPicPr>
        <p:blipFill>
          <a:blip r:embed="rId2"/>
          <a:stretch>
            <a:fillRect/>
          </a:stretch>
        </p:blipFill>
        <p:spPr>
          <a:xfrm>
            <a:off x="279143" y="1784189"/>
            <a:ext cx="5221625" cy="3289622"/>
          </a:xfrm>
          <a:prstGeom prst="rect">
            <a:avLst/>
          </a:prstGeom>
        </p:spPr>
      </p:pic>
      <p:sp>
        <p:nvSpPr>
          <p:cNvPr id="47" name="TextBox 46">
            <a:extLst>
              <a:ext uri="{FF2B5EF4-FFF2-40B4-BE49-F238E27FC236}">
                <a16:creationId xmlns:a16="http://schemas.microsoft.com/office/drawing/2014/main" id="{20DEF674-2D8F-73CD-65E4-BC0F0E7E755E}"/>
              </a:ext>
            </a:extLst>
          </p:cNvPr>
          <p:cNvSpPr txBox="1"/>
          <p:nvPr/>
        </p:nvSpPr>
        <p:spPr>
          <a:xfrm>
            <a:off x="6392583" y="2645922"/>
            <a:ext cx="4434721" cy="3710427"/>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400" dirty="0"/>
              <a:t>Add the logistic regression node to the data partition node and analyze the results. </a:t>
            </a:r>
          </a:p>
          <a:p>
            <a:pPr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We have used stepwise algorithm as our selection model. The stepwise selection method starts with an intercept and iteratively adds the predictors to the model based on their significance levels.</a:t>
            </a:r>
          </a:p>
          <a:p>
            <a:pPr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The selected model is the model trained in the last step (Step 5). It consists of the following variables:</a:t>
            </a:r>
          </a:p>
          <a:p>
            <a:pPr marL="742950" lvl="1" indent="-228600">
              <a:lnSpc>
                <a:spcPct val="90000"/>
              </a:lnSpc>
              <a:spcAft>
                <a:spcPts val="600"/>
              </a:spcAft>
              <a:buFont typeface="Arial" panose="020B0604020202020204" pitchFamily="34" charset="0"/>
              <a:buChar char="•"/>
            </a:pPr>
            <a:r>
              <a:rPr lang="en-US" sz="1400"/>
              <a:t>age_of_car</a:t>
            </a:r>
            <a:endParaRPr lang="en-US" sz="1400" dirty="0"/>
          </a:p>
          <a:p>
            <a:pPr marL="742950" lvl="1" indent="-228600">
              <a:lnSpc>
                <a:spcPct val="90000"/>
              </a:lnSpc>
              <a:spcAft>
                <a:spcPts val="600"/>
              </a:spcAft>
              <a:buFont typeface="Arial" panose="020B0604020202020204" pitchFamily="34" charset="0"/>
              <a:buChar char="•"/>
            </a:pPr>
            <a:r>
              <a:rPr lang="en-US" sz="1400"/>
              <a:t>area_cluster</a:t>
            </a:r>
            <a:endParaRPr lang="en-US" sz="1400" dirty="0"/>
          </a:p>
          <a:p>
            <a:pPr marL="742950" lvl="1" indent="-228600">
              <a:lnSpc>
                <a:spcPct val="90000"/>
              </a:lnSpc>
              <a:spcAft>
                <a:spcPts val="600"/>
              </a:spcAft>
              <a:buFont typeface="Arial" panose="020B0604020202020204" pitchFamily="34" charset="0"/>
              <a:buChar char="•"/>
            </a:pPr>
            <a:r>
              <a:rPr lang="en-US" sz="1400"/>
              <a:t>Policy_tenure</a:t>
            </a:r>
            <a:endParaRPr lang="en-US" sz="1400" dirty="0"/>
          </a:p>
        </p:txBody>
      </p:sp>
      <p:cxnSp>
        <p:nvCxnSpPr>
          <p:cNvPr id="86" name="Straight Connector 8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913240"/>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Madison</Template>
  <TotalTime>1421</TotalTime>
  <Words>1568</Words>
  <Application>Microsoft Office PowerPoint</Application>
  <PresentationFormat>Widescreen</PresentationFormat>
  <Paragraphs>104</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Arial</vt:lpstr>
      <vt:lpstr>Symbol</vt:lpstr>
      <vt:lpstr>Univers</vt:lpstr>
      <vt:lpstr>GradientVTI</vt:lpstr>
      <vt:lpstr>PREDICTING CLAIMS WITH VEHICLE ANALYTICS</vt:lpstr>
      <vt:lpstr>Summary of contributions </vt:lpstr>
      <vt:lpstr>Summary</vt:lpstr>
      <vt:lpstr>But Why ?</vt:lpstr>
      <vt:lpstr>Data Exploration</vt:lpstr>
      <vt:lpstr>Cont.</vt:lpstr>
      <vt:lpstr>Data Partition </vt:lpstr>
      <vt:lpstr>Models</vt:lpstr>
      <vt:lpstr>Model 1 – Logistic regression</vt:lpstr>
      <vt:lpstr>Logistic Regression</vt:lpstr>
      <vt:lpstr>Model 2 – Decision Tree</vt:lpstr>
      <vt:lpstr>Decision tree</vt:lpstr>
      <vt:lpstr>Model 3 - ANN</vt:lpstr>
      <vt:lpstr>ANN</vt:lpstr>
      <vt:lpstr>Model Comparison</vt:lpstr>
      <vt:lpstr>PowerPoint Presentation</vt:lpstr>
      <vt:lpstr>Business Value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Tatavarty, Venkata Naga Sai Prakash Yasasvi</dc:creator>
  <cp:lastModifiedBy>Lakkavarapu, Shirisha</cp:lastModifiedBy>
  <cp:revision>3</cp:revision>
  <dcterms:created xsi:type="dcterms:W3CDTF">2024-11-08T16:34:04Z</dcterms:created>
  <dcterms:modified xsi:type="dcterms:W3CDTF">2025-07-15T04:01:26Z</dcterms:modified>
</cp:coreProperties>
</file>